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1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2.xml" ContentType="application/vnd.openxmlformats-officedocument.presentationml.notesSlid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3.xml" ContentType="application/vnd.openxmlformats-officedocument.presentationml.notesSlid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notesSlides/notesSlide4.xml" ContentType="application/vnd.openxmlformats-officedocument.presentationml.notesSlide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notesSlides/notesSlide5.xml" ContentType="application/vnd.openxmlformats-officedocument.presentationml.notesSlide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notesSlides/notesSlide6.xml" ContentType="application/vnd.openxmlformats-officedocument.presentationml.notesSlide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notesSlides/notesSlide7.xml" ContentType="application/vnd.openxmlformats-officedocument.presentationml.notesSlide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notesSlides/notesSlide8.xml" ContentType="application/vnd.openxmlformats-officedocument.presentationml.notesSlide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notesSlides/notesSlide9.xml" ContentType="application/vnd.openxmlformats-officedocument.presentationml.notesSlide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notesSlides/notesSlide10.xml" ContentType="application/vnd.openxmlformats-officedocument.presentationml.notesSlide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notesSlides/notesSlide11.xml" ContentType="application/vnd.openxmlformats-officedocument.presentationml.notesSlide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notesSlides/notesSlide12.xml" ContentType="application/vnd.openxmlformats-officedocument.presentationml.notesSlide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notesSlides/notesSlide13.xml" ContentType="application/vnd.openxmlformats-officedocument.presentationml.notesSlide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notesSlides/notesSlide14.xml" ContentType="application/vnd.openxmlformats-officedocument.presentationml.notesSlide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notesSlides/notesSlide15.xml" ContentType="application/vnd.openxmlformats-officedocument.presentationml.notesSlide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notesSlides/notesSlide16.xml" ContentType="application/vnd.openxmlformats-officedocument.presentationml.notesSlide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notesSlides/notesSlide17.xml" ContentType="application/vnd.openxmlformats-officedocument.presentationml.notesSlide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notesSlides/notesSlide18.xml" ContentType="application/vnd.openxmlformats-officedocument.presentationml.notesSlide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notesSlides/notesSlide19.xml" ContentType="application/vnd.openxmlformats-officedocument.presentationml.notesSlide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notesSlides/notesSlide20.xml" ContentType="application/vnd.openxmlformats-officedocument.presentationml.notesSlide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notesSlides/notesSlide21.xml" ContentType="application/vnd.openxmlformats-officedocument.presentationml.notesSlide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notesSlides/notesSlide22.xml" ContentType="application/vnd.openxmlformats-officedocument.presentationml.notesSlide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notesSlides/notesSlide23.xml" ContentType="application/vnd.openxmlformats-officedocument.presentationml.notesSlide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notesSlides/notesSlide24.xml" ContentType="application/vnd.openxmlformats-officedocument.presentationml.notesSlide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notesSlides/notesSlide25.xml" ContentType="application/vnd.openxmlformats-officedocument.presentationml.notesSlide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notesSlides/notesSlide26.xml" ContentType="application/vnd.openxmlformats-officedocument.presentationml.notesSlide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notesSlides/notesSlide27.xml" ContentType="application/vnd.openxmlformats-officedocument.presentationml.notesSlide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30"/>
  </p:notesMasterIdLst>
  <p:sldIdLst>
    <p:sldId id="256" r:id="rId2"/>
    <p:sldId id="476" r:id="rId3"/>
    <p:sldId id="460" r:id="rId4"/>
    <p:sldId id="461" r:id="rId5"/>
    <p:sldId id="448" r:id="rId6"/>
    <p:sldId id="449" r:id="rId7"/>
    <p:sldId id="464" r:id="rId8"/>
    <p:sldId id="463" r:id="rId9"/>
    <p:sldId id="473" r:id="rId10"/>
    <p:sldId id="462" r:id="rId11"/>
    <p:sldId id="450" r:id="rId12"/>
    <p:sldId id="456" r:id="rId13"/>
    <p:sldId id="469" r:id="rId14"/>
    <p:sldId id="453" r:id="rId15"/>
    <p:sldId id="466" r:id="rId16"/>
    <p:sldId id="465" r:id="rId17"/>
    <p:sldId id="470" r:id="rId18"/>
    <p:sldId id="479" r:id="rId19"/>
    <p:sldId id="477" r:id="rId20"/>
    <p:sldId id="478" r:id="rId21"/>
    <p:sldId id="480" r:id="rId22"/>
    <p:sldId id="481" r:id="rId23"/>
    <p:sldId id="455" r:id="rId24"/>
    <p:sldId id="457" r:id="rId25"/>
    <p:sldId id="467" r:id="rId26"/>
    <p:sldId id="468" r:id="rId27"/>
    <p:sldId id="474" r:id="rId28"/>
    <p:sldId id="475" r:id="rId29"/>
  </p:sldIdLst>
  <p:sldSz cx="9144000" cy="6858000" type="screen4x3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23B"/>
    <a:srgbClr val="EE0000"/>
    <a:srgbClr val="F60000"/>
    <a:srgbClr val="009A46"/>
    <a:srgbClr val="E20000"/>
    <a:srgbClr val="D20000"/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B1032C-EA38-4F05-BA0D-38AFFFC7BED3}" styleName="Estilo claro 3 - Acento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12C8C85-51F0-491E-9774-3900AFEF0FD7}" styleName="Estilo claro 2 - Acento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2D5ABB26-0587-4C30-8999-92F81FD0307C}" styleName="Sin estilo ni cuadrícul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873" autoAdjust="0"/>
    <p:restoredTop sz="89244" autoAdjust="0"/>
  </p:normalViewPr>
  <p:slideViewPr>
    <p:cSldViewPr>
      <p:cViewPr varScale="1">
        <p:scale>
          <a:sx n="107" d="100"/>
          <a:sy n="107" d="100"/>
        </p:scale>
        <p:origin x="-1808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notesMaster" Target="notesMasters/notesMaster1.xml"/><Relationship Id="rId31" Type="http://schemas.openxmlformats.org/officeDocument/2006/relationships/printerSettings" Target="printerSettings/printerSettings1.bin"/><Relationship Id="rId32" Type="http://schemas.openxmlformats.org/officeDocument/2006/relationships/presProps" Target="pres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PE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D5FC4C-9EE1-4746-A368-724F618FC790}" type="datetimeFigureOut">
              <a:rPr lang="es-PE" smtClean="0"/>
              <a:t>10/22/14</a:t>
            </a:fld>
            <a:endParaRPr lang="es-PE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PE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PE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DE5A63-0F1F-4DC0-ADE0-CC17EBA6F230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510895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DE5A63-0F1F-4DC0-ADE0-CC17EBA6F230}" type="slidenum">
              <a:rPr lang="es-PE" smtClean="0"/>
              <a:t>1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4611129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DE5A63-0F1F-4DC0-ADE0-CC17EBA6F230}" type="slidenum">
              <a:rPr lang="es-PE" smtClean="0"/>
              <a:t>10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6145507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PE" smtClean="0"/>
              <a:t>http://sweetclipart.com/multisite/sweetclipart/files/question_mark_blue.png</a:t>
            </a:r>
            <a:endParaRPr lang="es-P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DE5A63-0F1F-4DC0-ADE0-CC17EBA6F230}" type="slidenum">
              <a:rPr lang="es-PE" smtClean="0"/>
              <a:t>11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6145507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DE5A63-0F1F-4DC0-ADE0-CC17EBA6F230}" type="slidenum">
              <a:rPr lang="es-PE" smtClean="0"/>
              <a:t>12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4611129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DE5A63-0F1F-4DC0-ADE0-CC17EBA6F230}" type="slidenum">
              <a:rPr lang="es-PE" smtClean="0"/>
              <a:t>13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4611129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s-PE" sz="1200" i="1" dirty="0" smtClean="0"/>
              <a:t>Existe un gran catálogo de </a:t>
            </a:r>
            <a:r>
              <a:rPr lang="es-PE" sz="1200" i="1" dirty="0" err="1" smtClean="0"/>
              <a:t>refactorings</a:t>
            </a:r>
            <a:r>
              <a:rPr lang="es-PE" sz="1200" i="1" baseline="0" dirty="0" smtClean="0"/>
              <a:t> y la meta es tratar de practicar la mayor cantidad </a:t>
            </a:r>
            <a:endParaRPr lang="es-PE" sz="1200" i="1" dirty="0" smtClean="0"/>
          </a:p>
          <a:p>
            <a:pPr algn="l"/>
            <a:r>
              <a:rPr lang="es-PE" sz="1200" i="1" dirty="0" smtClean="0"/>
              <a:t>(</a:t>
            </a:r>
            <a:r>
              <a:rPr lang="es-PE" sz="1200" i="1" dirty="0" err="1" smtClean="0"/>
              <a:t>Move</a:t>
            </a:r>
            <a:r>
              <a:rPr lang="es-PE" sz="1200" i="1" dirty="0" smtClean="0"/>
              <a:t> </a:t>
            </a:r>
            <a:r>
              <a:rPr lang="es-PE" sz="1200" i="1" dirty="0" err="1" smtClean="0"/>
              <a:t>Method</a:t>
            </a:r>
            <a:r>
              <a:rPr lang="es-PE" sz="1200" i="1" dirty="0" smtClean="0"/>
              <a:t>, </a:t>
            </a:r>
            <a:r>
              <a:rPr lang="es-PE" sz="1200" i="1" dirty="0" err="1" smtClean="0"/>
              <a:t>Inline</a:t>
            </a:r>
            <a:r>
              <a:rPr lang="es-PE" sz="1200" i="1" dirty="0" smtClean="0"/>
              <a:t> </a:t>
            </a:r>
            <a:r>
              <a:rPr lang="es-PE" sz="1200" i="1" dirty="0" err="1" smtClean="0"/>
              <a:t>Method</a:t>
            </a:r>
            <a:r>
              <a:rPr lang="es-PE" sz="1200" i="1" dirty="0" smtClean="0"/>
              <a:t>, </a:t>
            </a:r>
            <a:r>
              <a:rPr lang="es-PE" sz="1200" i="1" dirty="0" err="1" smtClean="0"/>
              <a:t>Extract</a:t>
            </a:r>
            <a:r>
              <a:rPr lang="es-PE" sz="1200" i="1" dirty="0" smtClean="0"/>
              <a:t> Interface, </a:t>
            </a:r>
          </a:p>
          <a:p>
            <a:pPr algn="l"/>
            <a:r>
              <a:rPr lang="es-PE" sz="1200" i="1" dirty="0" err="1" smtClean="0"/>
              <a:t>Replace</a:t>
            </a:r>
            <a:r>
              <a:rPr lang="es-PE" sz="1200" i="1" dirty="0" smtClean="0"/>
              <a:t> </a:t>
            </a:r>
            <a:r>
              <a:rPr lang="es-PE" sz="1200" i="1" dirty="0" err="1" smtClean="0"/>
              <a:t>Conditional</a:t>
            </a:r>
            <a:r>
              <a:rPr lang="es-PE" sz="1200" i="1" dirty="0" smtClean="0"/>
              <a:t> </a:t>
            </a:r>
            <a:r>
              <a:rPr lang="es-PE" sz="1200" i="1" dirty="0" err="1" smtClean="0"/>
              <a:t>with</a:t>
            </a:r>
            <a:r>
              <a:rPr lang="es-PE" sz="1200" i="1" dirty="0" smtClean="0"/>
              <a:t> </a:t>
            </a:r>
            <a:r>
              <a:rPr lang="es-PE" sz="1200" i="1" dirty="0" err="1" smtClean="0"/>
              <a:t>Polymorphism</a:t>
            </a:r>
            <a:r>
              <a:rPr lang="es-PE" sz="1200" i="1" dirty="0" smtClean="0"/>
              <a:t>, </a:t>
            </a:r>
            <a:r>
              <a:rPr lang="es-PE" sz="1200" i="1" dirty="0" err="1" smtClean="0"/>
              <a:t>etc</a:t>
            </a:r>
            <a:r>
              <a:rPr lang="es-PE" sz="1200" i="1" dirty="0" smtClean="0"/>
              <a:t>)</a:t>
            </a:r>
          </a:p>
          <a:p>
            <a:pPr algn="l"/>
            <a:endParaRPr lang="es-P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DE5A63-0F1F-4DC0-ADE0-CC17EBA6F230}" type="slidenum">
              <a:rPr lang="es-PE" smtClean="0"/>
              <a:t>14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6145507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s-PE" sz="1200" i="1" dirty="0" smtClean="0"/>
              <a:t>Existe un gran catálogo de </a:t>
            </a:r>
            <a:r>
              <a:rPr lang="es-PE" sz="1200" i="1" dirty="0" err="1" smtClean="0"/>
              <a:t>refactorings</a:t>
            </a:r>
            <a:r>
              <a:rPr lang="es-PE" sz="1200" i="1" baseline="0" dirty="0" smtClean="0"/>
              <a:t> y la meta es tratar de practicar la mayor cantidad </a:t>
            </a:r>
            <a:endParaRPr lang="es-PE" sz="1200" i="1" dirty="0" smtClean="0"/>
          </a:p>
          <a:p>
            <a:pPr algn="l"/>
            <a:r>
              <a:rPr lang="es-PE" sz="1200" i="1" dirty="0" smtClean="0"/>
              <a:t>(</a:t>
            </a:r>
            <a:r>
              <a:rPr lang="es-PE" sz="1200" i="1" dirty="0" err="1" smtClean="0"/>
              <a:t>Move</a:t>
            </a:r>
            <a:r>
              <a:rPr lang="es-PE" sz="1200" i="1" dirty="0" smtClean="0"/>
              <a:t> </a:t>
            </a:r>
            <a:r>
              <a:rPr lang="es-PE" sz="1200" i="1" dirty="0" err="1" smtClean="0"/>
              <a:t>Method</a:t>
            </a:r>
            <a:r>
              <a:rPr lang="es-PE" sz="1200" i="1" dirty="0" smtClean="0"/>
              <a:t>, </a:t>
            </a:r>
            <a:r>
              <a:rPr lang="es-PE" sz="1200" i="1" dirty="0" err="1" smtClean="0"/>
              <a:t>Inline</a:t>
            </a:r>
            <a:r>
              <a:rPr lang="es-PE" sz="1200" i="1" dirty="0" smtClean="0"/>
              <a:t> </a:t>
            </a:r>
            <a:r>
              <a:rPr lang="es-PE" sz="1200" i="1" dirty="0" err="1" smtClean="0"/>
              <a:t>Method</a:t>
            </a:r>
            <a:r>
              <a:rPr lang="es-PE" sz="1200" i="1" dirty="0" smtClean="0"/>
              <a:t>, </a:t>
            </a:r>
            <a:r>
              <a:rPr lang="es-PE" sz="1200" i="1" dirty="0" err="1" smtClean="0"/>
              <a:t>Extract</a:t>
            </a:r>
            <a:r>
              <a:rPr lang="es-PE" sz="1200" i="1" dirty="0" smtClean="0"/>
              <a:t> Interface, </a:t>
            </a:r>
          </a:p>
          <a:p>
            <a:pPr algn="l"/>
            <a:r>
              <a:rPr lang="es-PE" sz="1200" i="1" dirty="0" err="1" smtClean="0"/>
              <a:t>Replace</a:t>
            </a:r>
            <a:r>
              <a:rPr lang="es-PE" sz="1200" i="1" dirty="0" smtClean="0"/>
              <a:t> </a:t>
            </a:r>
            <a:r>
              <a:rPr lang="es-PE" sz="1200" i="1" dirty="0" err="1" smtClean="0"/>
              <a:t>Conditional</a:t>
            </a:r>
            <a:r>
              <a:rPr lang="es-PE" sz="1200" i="1" dirty="0" smtClean="0"/>
              <a:t> </a:t>
            </a:r>
            <a:r>
              <a:rPr lang="es-PE" sz="1200" i="1" dirty="0" err="1" smtClean="0"/>
              <a:t>with</a:t>
            </a:r>
            <a:r>
              <a:rPr lang="es-PE" sz="1200" i="1" dirty="0" smtClean="0"/>
              <a:t> </a:t>
            </a:r>
            <a:r>
              <a:rPr lang="es-PE" sz="1200" i="1" dirty="0" err="1" smtClean="0"/>
              <a:t>Polymorphism</a:t>
            </a:r>
            <a:r>
              <a:rPr lang="es-PE" sz="1200" i="1" dirty="0" smtClean="0"/>
              <a:t>, </a:t>
            </a:r>
            <a:r>
              <a:rPr lang="es-PE" sz="1200" i="1" dirty="0" err="1" smtClean="0"/>
              <a:t>etc</a:t>
            </a:r>
            <a:r>
              <a:rPr lang="es-PE" sz="1200" i="1" dirty="0" smtClean="0"/>
              <a:t>)</a:t>
            </a:r>
          </a:p>
          <a:p>
            <a:pPr algn="l"/>
            <a:endParaRPr lang="es-P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DE5A63-0F1F-4DC0-ADE0-CC17EBA6F230}" type="slidenum">
              <a:rPr lang="es-PE" smtClean="0"/>
              <a:t>15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6145507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s-P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DE5A63-0F1F-4DC0-ADE0-CC17EBA6F230}" type="slidenum">
              <a:rPr lang="es-PE" smtClean="0"/>
              <a:t>16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61455074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s-P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DE5A63-0F1F-4DC0-ADE0-CC17EBA6F230}" type="slidenum">
              <a:rPr lang="es-PE" smtClean="0"/>
              <a:t>17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6145507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DE5A63-0F1F-4DC0-ADE0-CC17EBA6F230}" type="slidenum">
              <a:rPr lang="es-PE" smtClean="0"/>
              <a:t>18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4611129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s-P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DE5A63-0F1F-4DC0-ADE0-CC17EBA6F230}" type="slidenum">
              <a:rPr lang="es-PE" smtClean="0"/>
              <a:t>19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6145507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s-PE" dirty="0" smtClean="0"/>
              <a:t>Para este momento todos debe estar sentados</a:t>
            </a:r>
            <a:r>
              <a:rPr lang="es-PE" baseline="0" dirty="0" smtClean="0"/>
              <a:t> en parejas</a:t>
            </a:r>
          </a:p>
          <a:p>
            <a:pPr marL="0" indent="0">
              <a:buFontTx/>
              <a:buNone/>
            </a:pPr>
            <a:endParaRPr lang="es-PE" baseline="0" dirty="0" smtClean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DE5A63-0F1F-4DC0-ADE0-CC17EBA6F230}" type="slidenum">
              <a:rPr lang="es-PE" smtClean="0"/>
              <a:t>2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6145507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s-PE" sz="1200" i="1" dirty="0" smtClean="0"/>
              <a:t>Existe un gran catálogo de </a:t>
            </a:r>
            <a:r>
              <a:rPr lang="es-PE" sz="1200" i="1" dirty="0" err="1" smtClean="0"/>
              <a:t>refactorings</a:t>
            </a:r>
            <a:r>
              <a:rPr lang="es-PE" sz="1200" i="1" baseline="0" dirty="0" smtClean="0"/>
              <a:t> y la meta es tratar de practicar la mayor cantidad </a:t>
            </a:r>
            <a:endParaRPr lang="es-PE" sz="1200" i="1" dirty="0" smtClean="0"/>
          </a:p>
          <a:p>
            <a:pPr algn="l"/>
            <a:r>
              <a:rPr lang="es-PE" sz="1200" i="1" dirty="0" smtClean="0"/>
              <a:t>(</a:t>
            </a:r>
            <a:r>
              <a:rPr lang="es-PE" sz="1200" i="1" dirty="0" err="1" smtClean="0"/>
              <a:t>Move</a:t>
            </a:r>
            <a:r>
              <a:rPr lang="es-PE" sz="1200" i="1" dirty="0" smtClean="0"/>
              <a:t> </a:t>
            </a:r>
            <a:r>
              <a:rPr lang="es-PE" sz="1200" i="1" dirty="0" err="1" smtClean="0"/>
              <a:t>Method</a:t>
            </a:r>
            <a:r>
              <a:rPr lang="es-PE" sz="1200" i="1" dirty="0" smtClean="0"/>
              <a:t>, </a:t>
            </a:r>
            <a:r>
              <a:rPr lang="es-PE" sz="1200" i="1" dirty="0" err="1" smtClean="0"/>
              <a:t>Inline</a:t>
            </a:r>
            <a:r>
              <a:rPr lang="es-PE" sz="1200" i="1" dirty="0" smtClean="0"/>
              <a:t> </a:t>
            </a:r>
            <a:r>
              <a:rPr lang="es-PE" sz="1200" i="1" dirty="0" err="1" smtClean="0"/>
              <a:t>Method</a:t>
            </a:r>
            <a:r>
              <a:rPr lang="es-PE" sz="1200" i="1" dirty="0" smtClean="0"/>
              <a:t>, </a:t>
            </a:r>
            <a:r>
              <a:rPr lang="es-PE" sz="1200" i="1" dirty="0" err="1" smtClean="0"/>
              <a:t>Extract</a:t>
            </a:r>
            <a:r>
              <a:rPr lang="es-PE" sz="1200" i="1" dirty="0" smtClean="0"/>
              <a:t> Interface, </a:t>
            </a:r>
          </a:p>
          <a:p>
            <a:pPr algn="l"/>
            <a:r>
              <a:rPr lang="es-PE" sz="1200" i="1" dirty="0" err="1" smtClean="0"/>
              <a:t>Replace</a:t>
            </a:r>
            <a:r>
              <a:rPr lang="es-PE" sz="1200" i="1" dirty="0" smtClean="0"/>
              <a:t> </a:t>
            </a:r>
            <a:r>
              <a:rPr lang="es-PE" sz="1200" i="1" dirty="0" err="1" smtClean="0"/>
              <a:t>Conditional</a:t>
            </a:r>
            <a:r>
              <a:rPr lang="es-PE" sz="1200" i="1" dirty="0" smtClean="0"/>
              <a:t> </a:t>
            </a:r>
            <a:r>
              <a:rPr lang="es-PE" sz="1200" i="1" dirty="0" err="1" smtClean="0"/>
              <a:t>with</a:t>
            </a:r>
            <a:r>
              <a:rPr lang="es-PE" sz="1200" i="1" dirty="0" smtClean="0"/>
              <a:t> </a:t>
            </a:r>
            <a:r>
              <a:rPr lang="es-PE" sz="1200" i="1" dirty="0" err="1" smtClean="0"/>
              <a:t>Polymorphism</a:t>
            </a:r>
            <a:r>
              <a:rPr lang="es-PE" sz="1200" i="1" dirty="0" smtClean="0"/>
              <a:t>, </a:t>
            </a:r>
            <a:r>
              <a:rPr lang="es-PE" sz="1200" i="1" dirty="0" err="1" smtClean="0"/>
              <a:t>etc</a:t>
            </a:r>
            <a:r>
              <a:rPr lang="es-PE" sz="1200" i="1" dirty="0" smtClean="0"/>
              <a:t>)</a:t>
            </a:r>
          </a:p>
          <a:p>
            <a:pPr algn="l"/>
            <a:endParaRPr lang="es-P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DE5A63-0F1F-4DC0-ADE0-CC17EBA6F230}" type="slidenum">
              <a:rPr lang="es-PE" smtClean="0"/>
              <a:t>20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61455074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DE5A63-0F1F-4DC0-ADE0-CC17EBA6F230}" type="slidenum">
              <a:rPr lang="es-PE" smtClean="0"/>
              <a:t>21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46111298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DE5A63-0F1F-4DC0-ADE0-CC17EBA6F230}" type="slidenum">
              <a:rPr lang="es-PE" smtClean="0"/>
              <a:t>22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46111298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DE5A63-0F1F-4DC0-ADE0-CC17EBA6F230}" type="slidenum">
              <a:rPr lang="es-PE" smtClean="0"/>
              <a:t>23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46111298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noProof="0" dirty="0" smtClean="0"/>
              <a:t>Strategies for larger design changes.</a:t>
            </a:r>
            <a:endParaRPr lang="en-US" noProof="0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DE5A63-0F1F-4DC0-ADE0-CC17EBA6F230}" type="slidenum">
              <a:rPr lang="es-PE" smtClean="0"/>
              <a:t>24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61455074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s-P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DE5A63-0F1F-4DC0-ADE0-CC17EBA6F230}" type="slidenum">
              <a:rPr lang="es-PE" smtClean="0"/>
              <a:t>25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61455074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s-P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DE5A63-0F1F-4DC0-ADE0-CC17EBA6F230}" type="slidenum">
              <a:rPr lang="es-PE" smtClean="0"/>
              <a:t>26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61455074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s-P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DE5A63-0F1F-4DC0-ADE0-CC17EBA6F230}" type="slidenum">
              <a:rPr lang="es-PE" smtClean="0"/>
              <a:t>27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61455074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s-P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DE5A63-0F1F-4DC0-ADE0-CC17EBA6F230}" type="slidenum">
              <a:rPr lang="es-PE" smtClean="0"/>
              <a:t>28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6145507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s-PE" dirty="0" smtClean="0"/>
              <a:t>Para este momento todos debe estar sentados</a:t>
            </a:r>
            <a:r>
              <a:rPr lang="es-PE" baseline="0" dirty="0" smtClean="0"/>
              <a:t> en parejas</a:t>
            </a:r>
          </a:p>
          <a:p>
            <a:pPr marL="0" indent="0">
              <a:buFontTx/>
              <a:buNone/>
            </a:pPr>
            <a:endParaRPr lang="es-PE" baseline="0" dirty="0" smtClean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DE5A63-0F1F-4DC0-ADE0-CC17EBA6F230}" type="slidenum">
              <a:rPr lang="es-PE" smtClean="0"/>
              <a:t>3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6145507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s-PE" dirty="0" smtClean="0"/>
              <a:t>Para este momento todos debe estar sentados</a:t>
            </a:r>
            <a:r>
              <a:rPr lang="es-PE" baseline="0" dirty="0" smtClean="0"/>
              <a:t> en parejas</a:t>
            </a:r>
          </a:p>
          <a:p>
            <a:pPr marL="0" indent="0">
              <a:buFontTx/>
              <a:buNone/>
            </a:pPr>
            <a:endParaRPr lang="es-PE" baseline="0" dirty="0" smtClean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DE5A63-0F1F-4DC0-ADE0-CC17EBA6F230}" type="slidenum">
              <a:rPr lang="es-PE" smtClean="0"/>
              <a:t>4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6145507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s-PE" baseline="0" dirty="0" smtClean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DE5A63-0F1F-4DC0-ADE0-CC17EBA6F230}" type="slidenum">
              <a:rPr lang="es-PE" smtClean="0"/>
              <a:t>5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6145507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s-PE" baseline="0" dirty="0" smtClean="0"/>
              <a:t>- De manera adicional todas las actividades del </a:t>
            </a:r>
            <a:r>
              <a:rPr lang="es-PE" baseline="0" dirty="0" err="1" smtClean="0"/>
              <a:t>navigator</a:t>
            </a:r>
            <a:r>
              <a:rPr lang="es-PE" baseline="0" dirty="0" smtClean="0"/>
              <a:t> ( aconsejar sobre el siguiente movimiento o jugada)</a:t>
            </a:r>
          </a:p>
          <a:p>
            <a:pPr marL="171450" indent="-171450">
              <a:buFontTx/>
              <a:buChar char="-"/>
            </a:pPr>
            <a:r>
              <a:rPr lang="es-PE" baseline="0" dirty="0" smtClean="0"/>
              <a:t>Manejar las hojas con el inicio y el fin</a:t>
            </a:r>
          </a:p>
          <a:p>
            <a:pPr marL="171450" indent="-171450">
              <a:buFontTx/>
              <a:buChar char="-"/>
            </a:pPr>
            <a:r>
              <a:rPr lang="es-PE" baseline="0" dirty="0" smtClean="0"/>
              <a:t>Asegurarse que los test se están ejecutando de manera muy continua (podría ser una regla)</a:t>
            </a:r>
          </a:p>
          <a:p>
            <a:pPr marL="171450" indent="-171450">
              <a:buFontTx/>
              <a:buChar char="-"/>
            </a:pPr>
            <a:r>
              <a:rPr lang="es-PE" baseline="0" dirty="0" smtClean="0"/>
              <a:t>Asegurarse que las reglas y roles se están cumpliendo.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DE5A63-0F1F-4DC0-ADE0-CC17EBA6F230}" type="slidenum">
              <a:rPr lang="es-PE" smtClean="0"/>
              <a:t>6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6145507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DE5A63-0F1F-4DC0-ADE0-CC17EBA6F230}" type="slidenum">
              <a:rPr lang="es-PE" smtClean="0"/>
              <a:t>7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6145507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DE5A63-0F1F-4DC0-ADE0-CC17EBA6F230}" type="slidenum">
              <a:rPr lang="es-PE" smtClean="0"/>
              <a:t>8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6145507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DE5A63-0F1F-4DC0-ADE0-CC17EBA6F230}" type="slidenum">
              <a:rPr lang="es-PE" smtClean="0"/>
              <a:t>9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6145507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s-E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CB568-C05F-482F-9F26-AA302B8892DF}" type="datetimeFigureOut">
              <a:rPr lang="es-ES" smtClean="0"/>
              <a:pPr/>
              <a:t>10/22/14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78587-63F8-41F6-AE39-05E613E840AE}" type="slidenum">
              <a:rPr lang="es-ES" smtClean="0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240488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CB568-C05F-482F-9F26-AA302B8892DF}" type="datetimeFigureOut">
              <a:rPr lang="es-ES" smtClean="0"/>
              <a:pPr/>
              <a:t>10/22/14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78587-63F8-41F6-AE39-05E613E840AE}" type="slidenum">
              <a:rPr lang="es-ES" smtClean="0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742970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CB568-C05F-482F-9F26-AA302B8892DF}" type="datetimeFigureOut">
              <a:rPr lang="es-ES" smtClean="0"/>
              <a:pPr/>
              <a:t>10/22/14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78587-63F8-41F6-AE39-05E613E840AE}" type="slidenum">
              <a:rPr lang="es-ES" smtClean="0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97756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CB568-C05F-482F-9F26-AA302B8892DF}" type="datetimeFigureOut">
              <a:rPr lang="es-ES" smtClean="0"/>
              <a:pPr/>
              <a:t>10/22/14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78587-63F8-41F6-AE39-05E613E840AE}" type="slidenum">
              <a:rPr lang="es-ES" smtClean="0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471611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CB568-C05F-482F-9F26-AA302B8892DF}" type="datetimeFigureOut">
              <a:rPr lang="es-ES" smtClean="0"/>
              <a:pPr/>
              <a:t>10/22/14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78587-63F8-41F6-AE39-05E613E840AE}" type="slidenum">
              <a:rPr lang="es-ES" smtClean="0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243774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CB568-C05F-482F-9F26-AA302B8892DF}" type="datetimeFigureOut">
              <a:rPr lang="es-ES" smtClean="0"/>
              <a:pPr/>
              <a:t>10/22/14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78587-63F8-41F6-AE39-05E613E840AE}" type="slidenum">
              <a:rPr lang="es-ES" smtClean="0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739913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CB568-C05F-482F-9F26-AA302B8892DF}" type="datetimeFigureOut">
              <a:rPr lang="es-ES" smtClean="0"/>
              <a:pPr/>
              <a:t>10/22/14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78587-63F8-41F6-AE39-05E613E840AE}" type="slidenum">
              <a:rPr lang="es-ES" smtClean="0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636209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CB568-C05F-482F-9F26-AA302B8892DF}" type="datetimeFigureOut">
              <a:rPr lang="es-ES" smtClean="0"/>
              <a:pPr/>
              <a:t>10/22/14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78587-63F8-41F6-AE39-05E613E840AE}" type="slidenum">
              <a:rPr lang="es-ES" smtClean="0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077041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CB568-C05F-482F-9F26-AA302B8892DF}" type="datetimeFigureOut">
              <a:rPr lang="es-ES" smtClean="0"/>
              <a:pPr/>
              <a:t>10/22/14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78587-63F8-41F6-AE39-05E613E840AE}" type="slidenum">
              <a:rPr lang="es-ES" smtClean="0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004117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CB568-C05F-482F-9F26-AA302B8892DF}" type="datetimeFigureOut">
              <a:rPr lang="es-ES" smtClean="0"/>
              <a:pPr/>
              <a:t>10/22/14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78587-63F8-41F6-AE39-05E613E840AE}" type="slidenum">
              <a:rPr lang="es-ES" smtClean="0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138653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CB568-C05F-482F-9F26-AA302B8892DF}" type="datetimeFigureOut">
              <a:rPr lang="es-ES" smtClean="0"/>
              <a:pPr/>
              <a:t>10/22/14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78587-63F8-41F6-AE39-05E613E840AE}" type="slidenum">
              <a:rPr lang="es-ES" smtClean="0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211912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7CB568-C05F-482F-9F26-AA302B8892DF}" type="datetimeFigureOut">
              <a:rPr lang="es-ES" smtClean="0"/>
              <a:pPr/>
              <a:t>10/22/14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178587-63F8-41F6-AE39-05E613E840AE}" type="slidenum">
              <a:rPr lang="es-ES" smtClean="0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82886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4" Type="http://schemas.openxmlformats.org/officeDocument/2006/relationships/tags" Target="../tags/tag4.xml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.xml"/><Relationship Id="rId1" Type="http://schemas.openxmlformats.org/officeDocument/2006/relationships/tags" Target="../tags/tag1.xml"/><Relationship Id="rId2" Type="http://schemas.openxmlformats.org/officeDocument/2006/relationships/tags" Target="../tags/tag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tags" Target="../tags/tag39.xml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10.xml"/><Relationship Id="rId1" Type="http://schemas.openxmlformats.org/officeDocument/2006/relationships/tags" Target="../tags/tag37.xml"/><Relationship Id="rId2" Type="http://schemas.openxmlformats.org/officeDocument/2006/relationships/tags" Target="../tags/tag3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tags" Target="../tags/tag42.xml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11.xml"/><Relationship Id="rId6" Type="http://schemas.openxmlformats.org/officeDocument/2006/relationships/image" Target="../media/image6.jpeg"/><Relationship Id="rId7" Type="http://schemas.openxmlformats.org/officeDocument/2006/relationships/image" Target="../media/image7.png"/><Relationship Id="rId1" Type="http://schemas.openxmlformats.org/officeDocument/2006/relationships/tags" Target="../tags/tag40.xml"/><Relationship Id="rId2" Type="http://schemas.openxmlformats.org/officeDocument/2006/relationships/tags" Target="../tags/tag4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tags" Target="../tags/tag45.xml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2.xml"/><Relationship Id="rId6" Type="http://schemas.openxmlformats.org/officeDocument/2006/relationships/image" Target="../media/image8.jpg"/><Relationship Id="rId1" Type="http://schemas.openxmlformats.org/officeDocument/2006/relationships/tags" Target="../tags/tag43.xml"/><Relationship Id="rId2" Type="http://schemas.openxmlformats.org/officeDocument/2006/relationships/tags" Target="../tags/tag4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tags" Target="../tags/tag48.xml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3.xml"/><Relationship Id="rId6" Type="http://schemas.openxmlformats.org/officeDocument/2006/relationships/image" Target="../media/image9.jpg"/><Relationship Id="rId1" Type="http://schemas.openxmlformats.org/officeDocument/2006/relationships/tags" Target="../tags/tag46.xml"/><Relationship Id="rId2" Type="http://schemas.openxmlformats.org/officeDocument/2006/relationships/tags" Target="../tags/tag4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tags" Target="../tags/tag51.xml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14.xml"/><Relationship Id="rId1" Type="http://schemas.openxmlformats.org/officeDocument/2006/relationships/tags" Target="../tags/tag49.xml"/><Relationship Id="rId2" Type="http://schemas.openxmlformats.org/officeDocument/2006/relationships/tags" Target="../tags/tag5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tags" Target="../tags/tag54.xml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15.xml"/><Relationship Id="rId1" Type="http://schemas.openxmlformats.org/officeDocument/2006/relationships/tags" Target="../tags/tag52.xml"/><Relationship Id="rId2" Type="http://schemas.openxmlformats.org/officeDocument/2006/relationships/tags" Target="../tags/tag5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tags" Target="../tags/tag57.xml"/><Relationship Id="rId4" Type="http://schemas.openxmlformats.org/officeDocument/2006/relationships/tags" Target="../tags/tag58.xml"/><Relationship Id="rId5" Type="http://schemas.openxmlformats.org/officeDocument/2006/relationships/tags" Target="../tags/tag59.xml"/><Relationship Id="rId6" Type="http://schemas.openxmlformats.org/officeDocument/2006/relationships/slideLayout" Target="../slideLayouts/slideLayout2.xml"/><Relationship Id="rId7" Type="http://schemas.openxmlformats.org/officeDocument/2006/relationships/notesSlide" Target="../notesSlides/notesSlide16.xml"/><Relationship Id="rId8" Type="http://schemas.openxmlformats.org/officeDocument/2006/relationships/image" Target="../media/image10.png"/><Relationship Id="rId1" Type="http://schemas.openxmlformats.org/officeDocument/2006/relationships/tags" Target="../tags/tag55.xml"/><Relationship Id="rId2" Type="http://schemas.openxmlformats.org/officeDocument/2006/relationships/tags" Target="../tags/tag5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tags" Target="../tags/tag62.xml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17.xml"/><Relationship Id="rId1" Type="http://schemas.openxmlformats.org/officeDocument/2006/relationships/tags" Target="../tags/tag60.xml"/><Relationship Id="rId2" Type="http://schemas.openxmlformats.org/officeDocument/2006/relationships/tags" Target="../tags/tag6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tags" Target="../tags/tag65.xml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8.xml"/><Relationship Id="rId6" Type="http://schemas.openxmlformats.org/officeDocument/2006/relationships/image" Target="../media/image11.jpg"/><Relationship Id="rId1" Type="http://schemas.openxmlformats.org/officeDocument/2006/relationships/tags" Target="../tags/tag63.xml"/><Relationship Id="rId2" Type="http://schemas.openxmlformats.org/officeDocument/2006/relationships/tags" Target="../tags/tag6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tags" Target="../tags/tag68.xml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19.xml"/><Relationship Id="rId1" Type="http://schemas.openxmlformats.org/officeDocument/2006/relationships/tags" Target="../tags/tag66.xml"/><Relationship Id="rId2" Type="http://schemas.openxmlformats.org/officeDocument/2006/relationships/tags" Target="../tags/tag6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tags" Target="../tags/tag7.xml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2.xml"/><Relationship Id="rId1" Type="http://schemas.openxmlformats.org/officeDocument/2006/relationships/tags" Target="../tags/tag5.xml"/><Relationship Id="rId2" Type="http://schemas.openxmlformats.org/officeDocument/2006/relationships/tags" Target="../tags/tag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tags" Target="../tags/tag71.xml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20.xml"/><Relationship Id="rId1" Type="http://schemas.openxmlformats.org/officeDocument/2006/relationships/tags" Target="../tags/tag69.xml"/><Relationship Id="rId2" Type="http://schemas.openxmlformats.org/officeDocument/2006/relationships/tags" Target="../tags/tag7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tags" Target="../tags/tag74.xml"/><Relationship Id="rId4" Type="http://schemas.openxmlformats.org/officeDocument/2006/relationships/tags" Target="../tags/tag75.xml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21.xml"/><Relationship Id="rId7" Type="http://schemas.openxmlformats.org/officeDocument/2006/relationships/image" Target="../media/image12.jpeg"/><Relationship Id="rId1" Type="http://schemas.openxmlformats.org/officeDocument/2006/relationships/tags" Target="../tags/tag72.xml"/><Relationship Id="rId2" Type="http://schemas.openxmlformats.org/officeDocument/2006/relationships/tags" Target="../tags/tag7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tags" Target="../tags/tag78.xml"/><Relationship Id="rId4" Type="http://schemas.openxmlformats.org/officeDocument/2006/relationships/tags" Target="../tags/tag79.xml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22.xml"/><Relationship Id="rId7" Type="http://schemas.openxmlformats.org/officeDocument/2006/relationships/image" Target="../media/image13.jpeg"/><Relationship Id="rId1" Type="http://schemas.openxmlformats.org/officeDocument/2006/relationships/tags" Target="../tags/tag76.xml"/><Relationship Id="rId2" Type="http://schemas.openxmlformats.org/officeDocument/2006/relationships/tags" Target="../tags/tag7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tags" Target="../tags/tag82.xml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23.xml"/><Relationship Id="rId6" Type="http://schemas.openxmlformats.org/officeDocument/2006/relationships/image" Target="../media/image14.jpeg"/><Relationship Id="rId1" Type="http://schemas.openxmlformats.org/officeDocument/2006/relationships/tags" Target="../tags/tag80.xml"/><Relationship Id="rId2" Type="http://schemas.openxmlformats.org/officeDocument/2006/relationships/tags" Target="../tags/tag8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tags" Target="../tags/tag85.xml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24.xml"/><Relationship Id="rId1" Type="http://schemas.openxmlformats.org/officeDocument/2006/relationships/tags" Target="../tags/tag83.xml"/><Relationship Id="rId2" Type="http://schemas.openxmlformats.org/officeDocument/2006/relationships/tags" Target="../tags/tag8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tags" Target="../tags/tag88.xml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25.xml"/><Relationship Id="rId1" Type="http://schemas.openxmlformats.org/officeDocument/2006/relationships/tags" Target="../tags/tag86.xml"/><Relationship Id="rId2" Type="http://schemas.openxmlformats.org/officeDocument/2006/relationships/tags" Target="../tags/tag8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tags" Target="../tags/tag91.xml"/><Relationship Id="rId4" Type="http://schemas.openxmlformats.org/officeDocument/2006/relationships/tags" Target="../tags/tag92.xml"/><Relationship Id="rId5" Type="http://schemas.openxmlformats.org/officeDocument/2006/relationships/tags" Target="../tags/tag93.xml"/><Relationship Id="rId6" Type="http://schemas.openxmlformats.org/officeDocument/2006/relationships/slideLayout" Target="../slideLayouts/slideLayout2.xml"/><Relationship Id="rId7" Type="http://schemas.openxmlformats.org/officeDocument/2006/relationships/notesSlide" Target="../notesSlides/notesSlide26.xml"/><Relationship Id="rId8" Type="http://schemas.openxmlformats.org/officeDocument/2006/relationships/image" Target="../media/image15.png"/><Relationship Id="rId1" Type="http://schemas.openxmlformats.org/officeDocument/2006/relationships/tags" Target="../tags/tag89.xml"/><Relationship Id="rId2" Type="http://schemas.openxmlformats.org/officeDocument/2006/relationships/tags" Target="../tags/tag9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tags" Target="../tags/tag96.xml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27.xml"/><Relationship Id="rId1" Type="http://schemas.openxmlformats.org/officeDocument/2006/relationships/tags" Target="../tags/tag94.xml"/><Relationship Id="rId2" Type="http://schemas.openxmlformats.org/officeDocument/2006/relationships/tags" Target="../tags/tag9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tags" Target="../tags/tag99.xml"/><Relationship Id="rId4" Type="http://schemas.openxmlformats.org/officeDocument/2006/relationships/tags" Target="../tags/tag100.xml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28.xml"/><Relationship Id="rId7" Type="http://schemas.openxmlformats.org/officeDocument/2006/relationships/image" Target="../media/image16.jpg"/><Relationship Id="rId1" Type="http://schemas.openxmlformats.org/officeDocument/2006/relationships/tags" Target="../tags/tag97.xml"/><Relationship Id="rId2" Type="http://schemas.openxmlformats.org/officeDocument/2006/relationships/tags" Target="../tags/tag9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10.xml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3.xml"/><Relationship Id="rId1" Type="http://schemas.openxmlformats.org/officeDocument/2006/relationships/tags" Target="../tags/tag8.xml"/><Relationship Id="rId2" Type="http://schemas.openxmlformats.org/officeDocument/2006/relationships/tags" Target="../tags/tag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tags" Target="../tags/tag13.xml"/><Relationship Id="rId4" Type="http://schemas.openxmlformats.org/officeDocument/2006/relationships/tags" Target="../tags/tag14.xml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4.xml"/><Relationship Id="rId7" Type="http://schemas.openxmlformats.org/officeDocument/2006/relationships/image" Target="../media/image1.jpeg"/><Relationship Id="rId1" Type="http://schemas.openxmlformats.org/officeDocument/2006/relationships/tags" Target="../tags/tag11.xml"/><Relationship Id="rId2" Type="http://schemas.openxmlformats.org/officeDocument/2006/relationships/tags" Target="../tags/tag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tags" Target="../tags/tag17.xml"/><Relationship Id="rId4" Type="http://schemas.openxmlformats.org/officeDocument/2006/relationships/tags" Target="../tags/tag18.xml"/><Relationship Id="rId5" Type="http://schemas.openxmlformats.org/officeDocument/2006/relationships/tags" Target="../tags/tag19.xml"/><Relationship Id="rId6" Type="http://schemas.openxmlformats.org/officeDocument/2006/relationships/slideLayout" Target="../slideLayouts/slideLayout2.xml"/><Relationship Id="rId7" Type="http://schemas.openxmlformats.org/officeDocument/2006/relationships/notesSlide" Target="../notesSlides/notesSlide5.xml"/><Relationship Id="rId8" Type="http://schemas.openxmlformats.org/officeDocument/2006/relationships/image" Target="../media/image2.jpeg"/><Relationship Id="rId1" Type="http://schemas.openxmlformats.org/officeDocument/2006/relationships/tags" Target="../tags/tag15.xml"/><Relationship Id="rId2" Type="http://schemas.openxmlformats.org/officeDocument/2006/relationships/tags" Target="../tags/tag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tags" Target="../tags/tag22.xml"/><Relationship Id="rId4" Type="http://schemas.openxmlformats.org/officeDocument/2006/relationships/tags" Target="../tags/tag23.xml"/><Relationship Id="rId5" Type="http://schemas.openxmlformats.org/officeDocument/2006/relationships/tags" Target="../tags/tag24.xml"/><Relationship Id="rId6" Type="http://schemas.openxmlformats.org/officeDocument/2006/relationships/slideLayout" Target="../slideLayouts/slideLayout2.xml"/><Relationship Id="rId7" Type="http://schemas.openxmlformats.org/officeDocument/2006/relationships/notesSlide" Target="../notesSlides/notesSlide6.xml"/><Relationship Id="rId8" Type="http://schemas.openxmlformats.org/officeDocument/2006/relationships/image" Target="../media/image3.jpeg"/><Relationship Id="rId1" Type="http://schemas.openxmlformats.org/officeDocument/2006/relationships/tags" Target="../tags/tag20.xml"/><Relationship Id="rId2" Type="http://schemas.openxmlformats.org/officeDocument/2006/relationships/tags" Target="../tags/tag2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tags" Target="../tags/tag27.xml"/><Relationship Id="rId4" Type="http://schemas.openxmlformats.org/officeDocument/2006/relationships/tags" Target="../tags/tag28.xml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7.xml"/><Relationship Id="rId7" Type="http://schemas.openxmlformats.org/officeDocument/2006/relationships/image" Target="../media/image4.png"/><Relationship Id="rId1" Type="http://schemas.openxmlformats.org/officeDocument/2006/relationships/tags" Target="../tags/tag25.xml"/><Relationship Id="rId2" Type="http://schemas.openxmlformats.org/officeDocument/2006/relationships/tags" Target="../tags/tag2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tags" Target="../tags/tag31.xml"/><Relationship Id="rId4" Type="http://schemas.openxmlformats.org/officeDocument/2006/relationships/tags" Target="../tags/tag32.xml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8.xml"/><Relationship Id="rId7" Type="http://schemas.openxmlformats.org/officeDocument/2006/relationships/image" Target="../media/image5.png"/><Relationship Id="rId1" Type="http://schemas.openxmlformats.org/officeDocument/2006/relationships/tags" Target="../tags/tag29.xml"/><Relationship Id="rId2" Type="http://schemas.openxmlformats.org/officeDocument/2006/relationships/tags" Target="../tags/tag3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tags" Target="../tags/tag35.xml"/><Relationship Id="rId4" Type="http://schemas.openxmlformats.org/officeDocument/2006/relationships/tags" Target="../tags/tag36.xml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9.xml"/><Relationship Id="rId1" Type="http://schemas.openxmlformats.org/officeDocument/2006/relationships/tags" Target="../tags/tag33.xml"/><Relationship Id="rId2" Type="http://schemas.openxmlformats.org/officeDocument/2006/relationships/tags" Target="../tags/tag3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714348" y="2132705"/>
            <a:ext cx="7772400" cy="1584327"/>
          </a:xfrm>
        </p:spPr>
        <p:txBody>
          <a:bodyPr>
            <a:normAutofit fontScale="90000"/>
          </a:bodyPr>
          <a:lstStyle/>
          <a:p>
            <a:r>
              <a:rPr lang="es-PE" sz="11500" b="1" dirty="0">
                <a:solidFill>
                  <a:srgbClr val="FF0000"/>
                </a:solidFill>
              </a:rPr>
              <a:t>Refactoring</a:t>
            </a:r>
            <a:r>
              <a:rPr lang="es-PE" sz="5400" b="1" dirty="0" smtClean="0"/>
              <a:t> </a:t>
            </a:r>
            <a:r>
              <a:rPr lang="es-PE" sz="9600" b="1" spc="600" dirty="0" smtClean="0"/>
              <a:t>GOLF</a:t>
            </a:r>
            <a:endParaRPr lang="es-ES" sz="9600" b="1" spc="600" dirty="0"/>
          </a:p>
        </p:txBody>
      </p:sp>
      <p:sp>
        <p:nvSpPr>
          <p:cNvPr id="5" name="2 Subtítulo"/>
          <p:cNvSpPr txBox="1">
            <a:spLocks/>
          </p:cNvSpPr>
          <p:nvPr>
            <p:custDataLst>
              <p:tags r:id="rId3"/>
            </p:custDataLst>
          </p:nvPr>
        </p:nvSpPr>
        <p:spPr bwMode="auto">
          <a:xfrm>
            <a:off x="493195" y="5841534"/>
            <a:ext cx="3214709" cy="5157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s-PE" sz="2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</a:rPr>
              <a:t>Angel Núñez Salazar</a:t>
            </a:r>
          </a:p>
        </p:txBody>
      </p:sp>
      <p:sp>
        <p:nvSpPr>
          <p:cNvPr id="7" name="Rectangle 1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3715072" y="5745450"/>
            <a:ext cx="510540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r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latin typeface="Trebuchet MS" pitchFamily="34" charset="0"/>
                <a:ea typeface="Calibri" pitchFamily="34" charset="0"/>
                <a:cs typeface="Arial" pitchFamily="34" charset="0"/>
              </a:rPr>
              <a:t>Email: </a:t>
            </a:r>
            <a:r>
              <a:rPr lang="en-US" sz="2000" dirty="0" smtClean="0">
                <a:solidFill>
                  <a:srgbClr val="FFC000"/>
                </a:solidFill>
                <a:latin typeface="Trebuchet MS" pitchFamily="34" charset="0"/>
                <a:ea typeface="Calibri" pitchFamily="34" charset="0"/>
                <a:cs typeface="Arial" pitchFamily="34" charset="0"/>
              </a:rPr>
              <a:t>snahider@gmail.com</a:t>
            </a:r>
            <a:endParaRPr lang="en-US" sz="2000" dirty="0">
              <a:solidFill>
                <a:srgbClr val="FFC000"/>
              </a:solidFill>
              <a:latin typeface="Trebuchet MS" pitchFamily="34" charset="0"/>
              <a:ea typeface="Calibri" pitchFamily="34" charset="0"/>
              <a:cs typeface="Arial" pitchFamily="34" charset="0"/>
            </a:endParaRPr>
          </a:p>
          <a:p>
            <a:pPr lvl="0" algn="r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latin typeface="Trebuchet MS" pitchFamily="34" charset="0"/>
                <a:ea typeface="Calibri" pitchFamily="34" charset="0"/>
                <a:cs typeface="Arial" pitchFamily="34" charset="0"/>
              </a:rPr>
              <a:t>Twitter: </a:t>
            </a:r>
            <a:r>
              <a:rPr lang="en-US" sz="2000" dirty="0" smtClean="0">
                <a:solidFill>
                  <a:srgbClr val="FFC000"/>
                </a:solidFill>
                <a:latin typeface="Trebuchet MS" pitchFamily="34" charset="0"/>
                <a:ea typeface="Calibri" pitchFamily="34" charset="0"/>
                <a:cs typeface="Arial" pitchFamily="34" charset="0"/>
              </a:rPr>
              <a:t>@</a:t>
            </a:r>
            <a:r>
              <a:rPr lang="en-US" sz="2000" dirty="0" err="1" smtClean="0">
                <a:solidFill>
                  <a:srgbClr val="FFC000"/>
                </a:solidFill>
                <a:latin typeface="Trebuchet MS" pitchFamily="34" charset="0"/>
                <a:ea typeface="Calibri" pitchFamily="34" charset="0"/>
                <a:cs typeface="Arial" pitchFamily="34" charset="0"/>
              </a:rPr>
              <a:t>snahider</a:t>
            </a:r>
            <a:r>
              <a:rPr lang="en-US" sz="2000" dirty="0" smtClean="0">
                <a:solidFill>
                  <a:srgbClr val="FFC000"/>
                </a:solidFill>
                <a:latin typeface="Trebuchet MS" pitchFamily="34" charset="0"/>
                <a:cs typeface="Arial" pitchFamily="34" charset="0"/>
              </a:rPr>
              <a:t> 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1 Título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457200" y="160885"/>
            <a:ext cx="8229600" cy="792088"/>
          </a:xfrm>
        </p:spPr>
        <p:txBody>
          <a:bodyPr/>
          <a:lstStyle/>
          <a:p>
            <a:r>
              <a:rPr lang="es-PE" dirty="0" smtClean="0">
                <a:solidFill>
                  <a:srgbClr val="FF0000"/>
                </a:solidFill>
              </a:rPr>
              <a:t>Equipo Ganador</a:t>
            </a:r>
            <a:endParaRPr lang="es-PE" dirty="0">
              <a:solidFill>
                <a:srgbClr val="FF0000"/>
              </a:solidFill>
            </a:endParaRPr>
          </a:p>
        </p:txBody>
      </p:sp>
      <p:sp>
        <p:nvSpPr>
          <p:cNvPr id="3" name="2 Rectángulo"/>
          <p:cNvSpPr/>
          <p:nvPr>
            <p:custDataLst>
              <p:tags r:id="rId3"/>
            </p:custDataLst>
          </p:nvPr>
        </p:nvSpPr>
        <p:spPr>
          <a:xfrm>
            <a:off x="610315" y="1668864"/>
            <a:ext cx="787482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PE" sz="3600" dirty="0" smtClean="0"/>
              <a:t>El equipo que logre el menor puntaje será el ganador.</a:t>
            </a:r>
          </a:p>
          <a:p>
            <a:pPr algn="ctr"/>
            <a:endParaRPr lang="es-PE" sz="3600" dirty="0"/>
          </a:p>
          <a:p>
            <a:pPr algn="ctr"/>
            <a:r>
              <a:rPr lang="es-PE" sz="3600" dirty="0" smtClean="0"/>
              <a:t>Al finalizar el juego, el equipo ganador mostrará como realizó el juego al resto de asistentes.</a:t>
            </a:r>
            <a:endParaRPr lang="es-PE" sz="36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625423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1 Título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457200" y="160885"/>
            <a:ext cx="8229600" cy="792088"/>
          </a:xfrm>
        </p:spPr>
        <p:txBody>
          <a:bodyPr/>
          <a:lstStyle/>
          <a:p>
            <a:r>
              <a:rPr lang="es-PE" dirty="0" smtClean="0">
                <a:solidFill>
                  <a:srgbClr val="FF0000"/>
                </a:solidFill>
              </a:rPr>
              <a:t>Premios</a:t>
            </a:r>
            <a:endParaRPr lang="es-PE" dirty="0">
              <a:solidFill>
                <a:srgbClr val="FF0000"/>
              </a:solidFill>
            </a:endParaRPr>
          </a:p>
        </p:txBody>
      </p:sp>
      <p:pic>
        <p:nvPicPr>
          <p:cNvPr id="3" name="2 Imagen"/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7544" y="836712"/>
            <a:ext cx="2952328" cy="574844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04048" y="1628800"/>
            <a:ext cx="2376264" cy="414357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239830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Imagen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81804" y="13016"/>
            <a:ext cx="9913822" cy="7173416"/>
          </a:xfrm>
          <a:prstGeom prst="rect">
            <a:avLst/>
          </a:prstGeom>
        </p:spPr>
      </p:pic>
      <p:sp>
        <p:nvSpPr>
          <p:cNvPr id="2" name="1 Título"/>
          <p:cNvSpPr>
            <a:spLocks noGrp="1"/>
          </p:cNvSpPr>
          <p:nvPr>
            <p:ph type="ctrTitle"/>
            <p:custDataLst>
              <p:tags r:id="rId3"/>
            </p:custDataLst>
          </p:nvPr>
        </p:nvSpPr>
        <p:spPr>
          <a:xfrm>
            <a:off x="-20748" y="87136"/>
            <a:ext cx="9144000" cy="1093136"/>
          </a:xfrm>
        </p:spPr>
        <p:txBody>
          <a:bodyPr>
            <a:normAutofit fontScale="90000"/>
          </a:bodyPr>
          <a:lstStyle/>
          <a:p>
            <a:r>
              <a:rPr lang="es-PE" sz="11500" b="1" spc="300" dirty="0" smtClean="0">
                <a:solidFill>
                  <a:srgbClr val="FFFFFF"/>
                </a:solidFill>
              </a:rPr>
              <a:t>DEMO</a:t>
            </a:r>
            <a:endParaRPr lang="es-ES" sz="9600" b="1" spc="300" dirty="0">
              <a:solidFill>
                <a:srgbClr val="FFFFFF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493650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2 Imagen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49282" y="-2112"/>
            <a:ext cx="9717826" cy="6858000"/>
          </a:xfrm>
          <a:prstGeom prst="rect">
            <a:avLst/>
          </a:prstGeom>
        </p:spPr>
      </p:pic>
      <p:sp>
        <p:nvSpPr>
          <p:cNvPr id="2" name="1 Título"/>
          <p:cNvSpPr>
            <a:spLocks noGrp="1"/>
          </p:cNvSpPr>
          <p:nvPr>
            <p:ph type="ctrTitle"/>
            <p:custDataLst>
              <p:tags r:id="rId3"/>
            </p:custDataLst>
          </p:nvPr>
        </p:nvSpPr>
        <p:spPr>
          <a:xfrm>
            <a:off x="704264" y="5517232"/>
            <a:ext cx="7810734" cy="1093136"/>
          </a:xfrm>
        </p:spPr>
        <p:txBody>
          <a:bodyPr>
            <a:normAutofit fontScale="90000"/>
          </a:bodyPr>
          <a:lstStyle/>
          <a:p>
            <a:r>
              <a:rPr lang="es-PE" sz="11500" b="1" spc="300" dirty="0" smtClean="0">
                <a:solidFill>
                  <a:schemeClr val="bg1"/>
                </a:solidFill>
              </a:rPr>
              <a:t>1st COURSE</a:t>
            </a:r>
            <a:endParaRPr lang="es-ES" sz="9600" b="1" spc="300" dirty="0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615199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1 Título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457200" y="1589389"/>
            <a:ext cx="8229600" cy="792088"/>
          </a:xfrm>
        </p:spPr>
        <p:txBody>
          <a:bodyPr>
            <a:normAutofit fontScale="90000"/>
          </a:bodyPr>
          <a:lstStyle/>
          <a:p>
            <a:r>
              <a:rPr lang="es-PE" sz="4800" dirty="0" smtClean="0">
                <a:solidFill>
                  <a:srgbClr val="FF0000"/>
                </a:solidFill>
              </a:rPr>
              <a:t>Objetivo</a:t>
            </a:r>
            <a:endParaRPr lang="es-PE" sz="4800" dirty="0">
              <a:solidFill>
                <a:srgbClr val="FF0000"/>
              </a:solidFill>
            </a:endParaRPr>
          </a:p>
        </p:txBody>
      </p:sp>
      <p:sp>
        <p:nvSpPr>
          <p:cNvPr id="2" name="1 CuadroTexto"/>
          <p:cNvSpPr txBox="1"/>
          <p:nvPr>
            <p:custDataLst>
              <p:tags r:id="rId3"/>
            </p:custDataLst>
          </p:nvPr>
        </p:nvSpPr>
        <p:spPr>
          <a:xfrm>
            <a:off x="611560" y="2507644"/>
            <a:ext cx="806489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4000" dirty="0" smtClean="0"/>
              <a:t>Aprender y practicar diversos refactorizaciones tanto simples como complejos</a:t>
            </a:r>
            <a:endParaRPr lang="es-PE" sz="40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69731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1 Título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457200" y="1589389"/>
            <a:ext cx="8229600" cy="792088"/>
          </a:xfrm>
        </p:spPr>
        <p:txBody>
          <a:bodyPr>
            <a:normAutofit fontScale="90000"/>
          </a:bodyPr>
          <a:lstStyle/>
          <a:p>
            <a:r>
              <a:rPr lang="es-PE" sz="4800" dirty="0" smtClean="0">
                <a:solidFill>
                  <a:srgbClr val="FF0000"/>
                </a:solidFill>
              </a:rPr>
              <a:t>Descripción</a:t>
            </a:r>
            <a:endParaRPr lang="es-PE" sz="4800" dirty="0">
              <a:solidFill>
                <a:srgbClr val="FF0000"/>
              </a:solidFill>
            </a:endParaRPr>
          </a:p>
        </p:txBody>
      </p:sp>
      <p:sp>
        <p:nvSpPr>
          <p:cNvPr id="2" name="1 CuadroTexto"/>
          <p:cNvSpPr txBox="1"/>
          <p:nvPr>
            <p:custDataLst>
              <p:tags r:id="rId3"/>
            </p:custDataLst>
          </p:nvPr>
        </p:nvSpPr>
        <p:spPr>
          <a:xfrm>
            <a:off x="611560" y="2507644"/>
            <a:ext cx="806489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4000" dirty="0"/>
              <a:t>El código </a:t>
            </a:r>
            <a:r>
              <a:rPr lang="es-PE" sz="4000" dirty="0" smtClean="0"/>
              <a:t>representa el dominio de </a:t>
            </a:r>
            <a:r>
              <a:rPr lang="es-PE" sz="4000" dirty="0"/>
              <a:t>una tienda online de bicicletas.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647527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1 Título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457200" y="162000"/>
            <a:ext cx="8229600" cy="792088"/>
          </a:xfrm>
        </p:spPr>
        <p:txBody>
          <a:bodyPr>
            <a:normAutofit fontScale="90000"/>
          </a:bodyPr>
          <a:lstStyle/>
          <a:p>
            <a:r>
              <a:rPr lang="es-PE" sz="4800" dirty="0" smtClean="0">
                <a:solidFill>
                  <a:srgbClr val="FF0000"/>
                </a:solidFill>
              </a:rPr>
              <a:t>Reglas</a:t>
            </a:r>
            <a:endParaRPr lang="es-PE" sz="4800" dirty="0">
              <a:solidFill>
                <a:srgbClr val="FF0000"/>
              </a:solidFill>
            </a:endParaRPr>
          </a:p>
        </p:txBody>
      </p:sp>
      <p:sp>
        <p:nvSpPr>
          <p:cNvPr id="2" name="1 CuadroTexto"/>
          <p:cNvSpPr txBox="1"/>
          <p:nvPr>
            <p:custDataLst>
              <p:tags r:id="rId3"/>
            </p:custDataLst>
          </p:nvPr>
        </p:nvSpPr>
        <p:spPr>
          <a:xfrm>
            <a:off x="251520" y="908720"/>
            <a:ext cx="86409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3200" dirty="0" smtClean="0"/>
              <a:t>Es un juego de 3 hoyos, todos los equipos comenzarán en el </a:t>
            </a:r>
            <a:r>
              <a:rPr lang="es-PE" sz="3200" dirty="0" err="1" smtClean="0"/>
              <a:t>tee</a:t>
            </a:r>
            <a:r>
              <a:rPr lang="es-PE" sz="3200" dirty="0" smtClean="0"/>
              <a:t> y en los siguientes hoyos de manera simultanea.</a:t>
            </a:r>
          </a:p>
        </p:txBody>
      </p:sp>
      <p:sp>
        <p:nvSpPr>
          <p:cNvPr id="3" name="2 Rectángulo"/>
          <p:cNvSpPr/>
          <p:nvPr>
            <p:custDataLst>
              <p:tags r:id="rId4"/>
            </p:custDataLst>
          </p:nvPr>
        </p:nvSpPr>
        <p:spPr>
          <a:xfrm>
            <a:off x="251520" y="5229200"/>
            <a:ext cx="864096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PE" sz="3200" dirty="0" smtClean="0"/>
              <a:t>El tiempo por hoyo es 12 minutos, al finalizar cada hoyo el mejor equipo mostrará sus resultados.</a:t>
            </a:r>
            <a:endParaRPr lang="es-PE" sz="3200" dirty="0"/>
          </a:p>
        </p:txBody>
      </p:sp>
      <p:pic>
        <p:nvPicPr>
          <p:cNvPr id="1027" name="Picture 3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37609" y="2564904"/>
            <a:ext cx="3306599" cy="257671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391849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1 Título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457200" y="162000"/>
            <a:ext cx="8229600" cy="792088"/>
          </a:xfrm>
        </p:spPr>
        <p:txBody>
          <a:bodyPr>
            <a:normAutofit fontScale="90000"/>
          </a:bodyPr>
          <a:lstStyle/>
          <a:p>
            <a:r>
              <a:rPr lang="es-PE" sz="4800" dirty="0" smtClean="0">
                <a:solidFill>
                  <a:srgbClr val="FF0000"/>
                </a:solidFill>
              </a:rPr>
              <a:t>Listos </a:t>
            </a:r>
            <a:r>
              <a:rPr lang="es-PE" sz="4800" dirty="0">
                <a:solidFill>
                  <a:srgbClr val="FF0000"/>
                </a:solidFill>
              </a:rPr>
              <a:t>P</a:t>
            </a:r>
            <a:r>
              <a:rPr lang="es-PE" sz="4800" dirty="0" smtClean="0">
                <a:solidFill>
                  <a:srgbClr val="FF0000"/>
                </a:solidFill>
              </a:rPr>
              <a:t>ara Comenzar</a:t>
            </a:r>
            <a:endParaRPr lang="es-PE" sz="4800" dirty="0">
              <a:solidFill>
                <a:srgbClr val="FF0000"/>
              </a:solidFill>
            </a:endParaRPr>
          </a:p>
        </p:txBody>
      </p:sp>
      <p:sp>
        <p:nvSpPr>
          <p:cNvPr id="2" name="1 CuadroTexto"/>
          <p:cNvSpPr txBox="1"/>
          <p:nvPr>
            <p:custDataLst>
              <p:tags r:id="rId3"/>
            </p:custDataLst>
          </p:nvPr>
        </p:nvSpPr>
        <p:spPr>
          <a:xfrm>
            <a:off x="251520" y="1208941"/>
            <a:ext cx="864096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es-PE" sz="3200" dirty="0" smtClean="0"/>
              <a:t>Abrir el código inicial en el IDE, asegurarse que compile y todos los </a:t>
            </a:r>
            <a:r>
              <a:rPr lang="es-PE" sz="3200" dirty="0" err="1" smtClean="0"/>
              <a:t>tests</a:t>
            </a:r>
            <a:r>
              <a:rPr lang="es-PE" sz="3200" dirty="0" smtClean="0"/>
              <a:t> pasen.</a:t>
            </a:r>
          </a:p>
          <a:p>
            <a:endParaRPr lang="es-PE" sz="3200" dirty="0"/>
          </a:p>
          <a:p>
            <a:pPr marL="457200" indent="-457200">
              <a:buFont typeface="Arial" pitchFamily="34" charset="0"/>
              <a:buChar char="•"/>
            </a:pPr>
            <a:r>
              <a:rPr lang="es-PE" sz="3200" dirty="0" smtClean="0"/>
              <a:t>No olvidar las actividades de cada rol del equipo.</a:t>
            </a:r>
          </a:p>
          <a:p>
            <a:pPr marL="457200" indent="-457200">
              <a:buFont typeface="Arial" pitchFamily="34" charset="0"/>
              <a:buChar char="•"/>
            </a:pPr>
            <a:endParaRPr lang="es-PE" sz="3200" dirty="0"/>
          </a:p>
          <a:p>
            <a:pPr marL="457200" indent="-457200">
              <a:buFont typeface="Arial" pitchFamily="34" charset="0"/>
              <a:buChar char="•"/>
            </a:pPr>
            <a:r>
              <a:rPr lang="es-PE" sz="3200" dirty="0" smtClean="0"/>
              <a:t>El primer equipo en terminar debe levantar la mano.</a:t>
            </a:r>
          </a:p>
          <a:p>
            <a:pPr marL="457200" indent="-457200">
              <a:buFont typeface="Arial" pitchFamily="34" charset="0"/>
              <a:buChar char="•"/>
            </a:pPr>
            <a:endParaRPr lang="es-PE" sz="3200" dirty="0"/>
          </a:p>
          <a:p>
            <a:pPr marL="457200" indent="-457200">
              <a:buFont typeface="Arial" pitchFamily="34" charset="0"/>
              <a:buChar char="•"/>
            </a:pPr>
            <a:r>
              <a:rPr lang="es-PE" sz="3200" dirty="0" smtClean="0"/>
              <a:t>Tienen 12 minutos por hoyo.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167842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704264" y="5517232"/>
            <a:ext cx="7810734" cy="1093136"/>
          </a:xfrm>
        </p:spPr>
        <p:txBody>
          <a:bodyPr>
            <a:normAutofit fontScale="90000"/>
          </a:bodyPr>
          <a:lstStyle/>
          <a:p>
            <a:r>
              <a:rPr lang="es-PE" sz="11500" b="1" spc="300" dirty="0" smtClean="0">
                <a:solidFill>
                  <a:schemeClr val="bg1"/>
                </a:solidFill>
              </a:rPr>
              <a:t>1st COURSE</a:t>
            </a:r>
            <a:endParaRPr lang="es-ES" sz="9600" b="1" spc="300" dirty="0">
              <a:solidFill>
                <a:schemeClr val="bg1"/>
              </a:solidFill>
            </a:endParaRPr>
          </a:p>
        </p:txBody>
      </p:sp>
      <p:pic>
        <p:nvPicPr>
          <p:cNvPr id="4" name="Picture 3" descr="hole-1.jp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87"/>
          <a:stretch/>
        </p:blipFill>
        <p:spPr>
          <a:xfrm>
            <a:off x="0" y="0"/>
            <a:ext cx="9180512" cy="6885385"/>
          </a:xfrm>
          <a:prstGeom prst="rect">
            <a:avLst/>
          </a:prstGeom>
        </p:spPr>
      </p:pic>
      <p:sp>
        <p:nvSpPr>
          <p:cNvPr id="5" name="1 Título"/>
          <p:cNvSpPr txBox="1">
            <a:spLocks/>
          </p:cNvSpPr>
          <p:nvPr>
            <p:custDataLst>
              <p:tags r:id="rId3"/>
            </p:custDataLst>
          </p:nvPr>
        </p:nvSpPr>
        <p:spPr>
          <a:xfrm>
            <a:off x="107504" y="116632"/>
            <a:ext cx="6192688" cy="122413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PE" sz="10400" b="1" spc="300" dirty="0" smtClean="0">
                <a:solidFill>
                  <a:schemeClr val="bg1"/>
                </a:solidFill>
              </a:rPr>
              <a:t>1st HOLE</a:t>
            </a:r>
            <a:endParaRPr lang="es-ES" sz="10400" b="1" spc="300" dirty="0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4011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1 Título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457200" y="1589389"/>
            <a:ext cx="8229600" cy="792088"/>
          </a:xfrm>
        </p:spPr>
        <p:txBody>
          <a:bodyPr>
            <a:normAutofit fontScale="90000"/>
          </a:bodyPr>
          <a:lstStyle/>
          <a:p>
            <a:r>
              <a:rPr lang="es-PE" sz="4800" dirty="0" smtClean="0">
                <a:solidFill>
                  <a:srgbClr val="FF0000"/>
                </a:solidFill>
              </a:rPr>
              <a:t>Objetivo Hole 1</a:t>
            </a:r>
            <a:endParaRPr lang="es-PE" sz="4800" dirty="0">
              <a:solidFill>
                <a:srgbClr val="FF0000"/>
              </a:solidFill>
            </a:endParaRPr>
          </a:p>
        </p:txBody>
      </p:sp>
      <p:sp>
        <p:nvSpPr>
          <p:cNvPr id="2" name="1 CuadroTexto"/>
          <p:cNvSpPr txBox="1"/>
          <p:nvPr>
            <p:custDataLst>
              <p:tags r:id="rId3"/>
            </p:custDataLst>
          </p:nvPr>
        </p:nvSpPr>
        <p:spPr>
          <a:xfrm>
            <a:off x="611560" y="2507644"/>
            <a:ext cx="806489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4000" dirty="0" smtClean="0"/>
              <a:t>Aprender y prácticar los refáctorings Atómicos</a:t>
            </a:r>
            <a:endParaRPr lang="es-PE" sz="40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536815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1 Título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457200" y="160885"/>
            <a:ext cx="8229600" cy="792088"/>
          </a:xfrm>
        </p:spPr>
        <p:txBody>
          <a:bodyPr/>
          <a:lstStyle/>
          <a:p>
            <a:r>
              <a:rPr lang="es-PE" dirty="0" smtClean="0">
                <a:solidFill>
                  <a:srgbClr val="FF0000"/>
                </a:solidFill>
              </a:rPr>
              <a:t>Objetivos</a:t>
            </a:r>
            <a:endParaRPr lang="es-PE" dirty="0">
              <a:solidFill>
                <a:srgbClr val="FF0000"/>
              </a:solidFill>
            </a:endParaRPr>
          </a:p>
        </p:txBody>
      </p:sp>
      <p:sp>
        <p:nvSpPr>
          <p:cNvPr id="9" name="8 CuadroTexto"/>
          <p:cNvSpPr txBox="1"/>
          <p:nvPr>
            <p:custDataLst>
              <p:tags r:id="rId3"/>
            </p:custDataLst>
          </p:nvPr>
        </p:nvSpPr>
        <p:spPr>
          <a:xfrm>
            <a:off x="294033" y="980728"/>
            <a:ext cx="856895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Font typeface="Arial"/>
              <a:buChar char="•"/>
            </a:pPr>
            <a:r>
              <a:rPr lang="es-PE" sz="3000" dirty="0" smtClean="0"/>
              <a:t>Aprender </a:t>
            </a:r>
            <a:endParaRPr lang="es-PE" sz="30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845899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1 Título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457200" y="299977"/>
            <a:ext cx="8229600" cy="792088"/>
          </a:xfrm>
        </p:spPr>
        <p:txBody>
          <a:bodyPr>
            <a:normAutofit fontScale="90000"/>
          </a:bodyPr>
          <a:lstStyle/>
          <a:p>
            <a:r>
              <a:rPr lang="es-PE" sz="4800" dirty="0" smtClean="0">
                <a:solidFill>
                  <a:srgbClr val="FF0000"/>
                </a:solidFill>
              </a:rPr>
              <a:t>Refactorings Atómicos</a:t>
            </a:r>
            <a:endParaRPr lang="es-PE" sz="4800" dirty="0">
              <a:solidFill>
                <a:srgbClr val="FF0000"/>
              </a:solidFill>
            </a:endParaRPr>
          </a:p>
        </p:txBody>
      </p:sp>
      <p:sp>
        <p:nvSpPr>
          <p:cNvPr id="2" name="1 CuadroTexto"/>
          <p:cNvSpPr txBox="1"/>
          <p:nvPr>
            <p:custDataLst>
              <p:tags r:id="rId3"/>
            </p:custDataLst>
          </p:nvPr>
        </p:nvSpPr>
        <p:spPr>
          <a:xfrm>
            <a:off x="611560" y="1218232"/>
            <a:ext cx="8064896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4000" dirty="0" smtClean="0"/>
              <a:t>Refactorings base que involucran muy pocas operaciones.</a:t>
            </a:r>
          </a:p>
          <a:p>
            <a:pPr algn="ctr"/>
            <a:endParaRPr lang="es-PE" sz="4000" dirty="0" smtClean="0"/>
          </a:p>
          <a:p>
            <a:pPr marL="571500" indent="-571500">
              <a:buFont typeface="Arial"/>
              <a:buChar char="•"/>
            </a:pPr>
            <a:r>
              <a:rPr lang="es-PE" sz="3600" dirty="0" smtClean="0"/>
              <a:t>Rename</a:t>
            </a:r>
          </a:p>
          <a:p>
            <a:pPr marL="571500" indent="-571500">
              <a:buFont typeface="Arial"/>
              <a:buChar char="•"/>
            </a:pPr>
            <a:r>
              <a:rPr lang="es-PE" sz="3600" dirty="0" smtClean="0"/>
              <a:t>Extract Method / Variable</a:t>
            </a:r>
          </a:p>
          <a:p>
            <a:pPr marL="571500" indent="-571500">
              <a:buFont typeface="Arial"/>
              <a:buChar char="•"/>
            </a:pPr>
            <a:r>
              <a:rPr lang="es-PE" sz="3600" dirty="0" smtClean="0"/>
              <a:t>Inline Method / Variable</a:t>
            </a:r>
          </a:p>
          <a:p>
            <a:pPr marL="571500" indent="-571500">
              <a:buFont typeface="Arial"/>
              <a:buChar char="•"/>
            </a:pPr>
            <a:r>
              <a:rPr lang="es-PE" sz="3600" dirty="0" smtClean="0"/>
              <a:t>Move Method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577430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704264" y="5517232"/>
            <a:ext cx="7810734" cy="1093136"/>
          </a:xfrm>
        </p:spPr>
        <p:txBody>
          <a:bodyPr>
            <a:normAutofit fontScale="90000"/>
          </a:bodyPr>
          <a:lstStyle/>
          <a:p>
            <a:r>
              <a:rPr lang="es-PE" sz="11500" b="1" spc="300" dirty="0" smtClean="0">
                <a:solidFill>
                  <a:schemeClr val="bg1"/>
                </a:solidFill>
              </a:rPr>
              <a:t>1st COURSE</a:t>
            </a:r>
            <a:endParaRPr lang="es-ES" sz="9600" b="1" spc="300" dirty="0">
              <a:solidFill>
                <a:schemeClr val="bg1"/>
              </a:solidFill>
            </a:endParaRPr>
          </a:p>
        </p:txBody>
      </p:sp>
      <p:sp>
        <p:nvSpPr>
          <p:cNvPr id="5" name="1 Título"/>
          <p:cNvSpPr txBox="1">
            <a:spLocks/>
          </p:cNvSpPr>
          <p:nvPr>
            <p:custDataLst>
              <p:tags r:id="rId3"/>
            </p:custDataLst>
          </p:nvPr>
        </p:nvSpPr>
        <p:spPr>
          <a:xfrm>
            <a:off x="107504" y="116632"/>
            <a:ext cx="6192688" cy="122413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PE" sz="10400" b="1" spc="300" dirty="0" smtClean="0">
                <a:solidFill>
                  <a:schemeClr val="bg1"/>
                </a:solidFill>
              </a:rPr>
              <a:t>1st HOLE</a:t>
            </a:r>
            <a:endParaRPr lang="es-ES" sz="10400" b="1" spc="300" dirty="0">
              <a:solidFill>
                <a:schemeClr val="bg1"/>
              </a:solidFill>
            </a:endParaRPr>
          </a:p>
        </p:txBody>
      </p:sp>
      <p:pic>
        <p:nvPicPr>
          <p:cNvPr id="3" name="Picture 2" descr="hole-2.jpe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5568" y="-47480"/>
            <a:ext cx="9252520" cy="6939390"/>
          </a:xfrm>
          <a:prstGeom prst="rect">
            <a:avLst/>
          </a:prstGeom>
        </p:spPr>
      </p:pic>
      <p:sp>
        <p:nvSpPr>
          <p:cNvPr id="6" name="1 Título"/>
          <p:cNvSpPr txBox="1">
            <a:spLocks/>
          </p:cNvSpPr>
          <p:nvPr>
            <p:custDataLst>
              <p:tags r:id="rId4"/>
            </p:custDataLst>
          </p:nvPr>
        </p:nvSpPr>
        <p:spPr>
          <a:xfrm>
            <a:off x="179512" y="5373216"/>
            <a:ext cx="6192688" cy="122413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PE" sz="10400" b="1" spc="300" dirty="0" smtClean="0">
                <a:solidFill>
                  <a:schemeClr val="bg1"/>
                </a:solidFill>
              </a:rPr>
              <a:t>2nd HOLE</a:t>
            </a:r>
            <a:endParaRPr lang="es-ES" sz="10400" b="1" spc="300" dirty="0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722277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704264" y="5517232"/>
            <a:ext cx="7810734" cy="1093136"/>
          </a:xfrm>
        </p:spPr>
        <p:txBody>
          <a:bodyPr>
            <a:normAutofit fontScale="90000"/>
          </a:bodyPr>
          <a:lstStyle/>
          <a:p>
            <a:r>
              <a:rPr lang="es-PE" sz="11500" b="1" spc="300" dirty="0" smtClean="0">
                <a:solidFill>
                  <a:schemeClr val="bg1"/>
                </a:solidFill>
              </a:rPr>
              <a:t>1st COURSE</a:t>
            </a:r>
            <a:endParaRPr lang="es-ES" sz="9600" b="1" spc="300" dirty="0">
              <a:solidFill>
                <a:schemeClr val="bg1"/>
              </a:solidFill>
            </a:endParaRPr>
          </a:p>
        </p:txBody>
      </p:sp>
      <p:sp>
        <p:nvSpPr>
          <p:cNvPr id="5" name="1 Título"/>
          <p:cNvSpPr txBox="1">
            <a:spLocks/>
          </p:cNvSpPr>
          <p:nvPr>
            <p:custDataLst>
              <p:tags r:id="rId3"/>
            </p:custDataLst>
          </p:nvPr>
        </p:nvSpPr>
        <p:spPr>
          <a:xfrm>
            <a:off x="107504" y="116632"/>
            <a:ext cx="6192688" cy="122413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PE" sz="10400" b="1" spc="300" dirty="0" smtClean="0">
                <a:solidFill>
                  <a:schemeClr val="bg1"/>
                </a:solidFill>
              </a:rPr>
              <a:t>1st HOLE</a:t>
            </a:r>
            <a:endParaRPr lang="es-ES" sz="10400" b="1" spc="300" dirty="0">
              <a:solidFill>
                <a:schemeClr val="bg1"/>
              </a:solidFill>
            </a:endParaRPr>
          </a:p>
        </p:txBody>
      </p:sp>
      <p:pic>
        <p:nvPicPr>
          <p:cNvPr id="4" name="Picture 3" descr="hole-3.jpg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18" r="7857"/>
          <a:stretch/>
        </p:blipFill>
        <p:spPr>
          <a:xfrm>
            <a:off x="1" y="0"/>
            <a:ext cx="9143999" cy="6858000"/>
          </a:xfrm>
          <a:prstGeom prst="rect">
            <a:avLst/>
          </a:prstGeom>
        </p:spPr>
      </p:pic>
      <p:sp>
        <p:nvSpPr>
          <p:cNvPr id="6" name="1 Título"/>
          <p:cNvSpPr txBox="1">
            <a:spLocks/>
          </p:cNvSpPr>
          <p:nvPr>
            <p:custDataLst>
              <p:tags r:id="rId4"/>
            </p:custDataLst>
          </p:nvPr>
        </p:nvSpPr>
        <p:spPr>
          <a:xfrm>
            <a:off x="2771800" y="5373216"/>
            <a:ext cx="6192688" cy="122413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PE" sz="10400" b="1" spc="300" dirty="0" smtClean="0">
                <a:solidFill>
                  <a:schemeClr val="bg1"/>
                </a:solidFill>
              </a:rPr>
              <a:t>3rd HOLE</a:t>
            </a:r>
            <a:endParaRPr lang="es-ES" sz="10400" b="1" spc="300" dirty="0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68368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Imagen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1 Título"/>
          <p:cNvSpPr>
            <a:spLocks noGrp="1"/>
          </p:cNvSpPr>
          <p:nvPr>
            <p:ph type="ctrTitle"/>
            <p:custDataLst>
              <p:tags r:id="rId3"/>
            </p:custDataLst>
          </p:nvPr>
        </p:nvSpPr>
        <p:spPr>
          <a:xfrm>
            <a:off x="359532" y="5445224"/>
            <a:ext cx="8424936" cy="1093136"/>
          </a:xfrm>
        </p:spPr>
        <p:txBody>
          <a:bodyPr>
            <a:normAutofit fontScale="90000"/>
          </a:bodyPr>
          <a:lstStyle/>
          <a:p>
            <a:r>
              <a:rPr lang="es-PE" sz="11500" b="1" spc="300" dirty="0" smtClean="0">
                <a:solidFill>
                  <a:srgbClr val="FFFFFF"/>
                </a:solidFill>
              </a:rPr>
              <a:t>2nd COURSE</a:t>
            </a:r>
            <a:endParaRPr lang="es-ES" sz="9600" b="1" spc="300" dirty="0">
              <a:solidFill>
                <a:srgbClr val="FFFFFF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911140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1 Título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457200" y="1589389"/>
            <a:ext cx="8229600" cy="792088"/>
          </a:xfrm>
        </p:spPr>
        <p:txBody>
          <a:bodyPr>
            <a:normAutofit fontScale="90000"/>
          </a:bodyPr>
          <a:lstStyle/>
          <a:p>
            <a:r>
              <a:rPr lang="es-PE" sz="4800" dirty="0" smtClean="0">
                <a:solidFill>
                  <a:srgbClr val="FF0000"/>
                </a:solidFill>
              </a:rPr>
              <a:t>Objetivo</a:t>
            </a:r>
            <a:endParaRPr lang="es-PE" sz="4800" dirty="0">
              <a:solidFill>
                <a:srgbClr val="FF0000"/>
              </a:solidFill>
            </a:endParaRPr>
          </a:p>
        </p:txBody>
      </p:sp>
      <p:sp>
        <p:nvSpPr>
          <p:cNvPr id="2" name="1 CuadroTexto"/>
          <p:cNvSpPr txBox="1"/>
          <p:nvPr>
            <p:custDataLst>
              <p:tags r:id="rId3"/>
            </p:custDataLst>
          </p:nvPr>
        </p:nvSpPr>
        <p:spPr>
          <a:xfrm>
            <a:off x="611560" y="2507644"/>
            <a:ext cx="806489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4000" dirty="0" smtClean="0"/>
              <a:t>Aprender y practicar diversas estratégicas de refactorización</a:t>
            </a:r>
          </a:p>
          <a:p>
            <a:pPr algn="ctr"/>
            <a:r>
              <a:rPr lang="es-PE" sz="4000" dirty="0" smtClean="0"/>
              <a:t>(</a:t>
            </a:r>
            <a:r>
              <a:rPr lang="es-PE" sz="4000" dirty="0" err="1" smtClean="0"/>
              <a:t>Parallel</a:t>
            </a:r>
            <a:r>
              <a:rPr lang="es-PE" sz="4000" dirty="0" smtClean="0"/>
              <a:t> </a:t>
            </a:r>
            <a:r>
              <a:rPr lang="es-PE" sz="4000" dirty="0" err="1" smtClean="0"/>
              <a:t>Change</a:t>
            </a:r>
            <a:r>
              <a:rPr lang="es-PE" sz="4000" dirty="0" smtClean="0"/>
              <a:t> y </a:t>
            </a:r>
            <a:r>
              <a:rPr lang="es-PE" sz="4000" dirty="0" err="1" smtClean="0"/>
              <a:t>Narrowed</a:t>
            </a:r>
            <a:r>
              <a:rPr lang="es-PE" sz="4000" dirty="0" smtClean="0"/>
              <a:t> </a:t>
            </a:r>
            <a:r>
              <a:rPr lang="es-PE" sz="4000" dirty="0" err="1" smtClean="0"/>
              <a:t>Change</a:t>
            </a:r>
            <a:r>
              <a:rPr lang="es-PE" sz="4000" dirty="0" smtClean="0"/>
              <a:t>)</a:t>
            </a:r>
            <a:endParaRPr lang="es-PE" sz="40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935115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1 Título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457200" y="692696"/>
            <a:ext cx="8229600" cy="792088"/>
          </a:xfrm>
        </p:spPr>
        <p:txBody>
          <a:bodyPr>
            <a:normAutofit fontScale="90000"/>
          </a:bodyPr>
          <a:lstStyle/>
          <a:p>
            <a:r>
              <a:rPr lang="es-PE" sz="4800" dirty="0" smtClean="0">
                <a:solidFill>
                  <a:srgbClr val="FF0000"/>
                </a:solidFill>
              </a:rPr>
              <a:t>Descripción</a:t>
            </a:r>
            <a:endParaRPr lang="es-PE" sz="4800" dirty="0">
              <a:solidFill>
                <a:srgbClr val="FF0000"/>
              </a:solidFill>
            </a:endParaRPr>
          </a:p>
        </p:txBody>
      </p:sp>
      <p:sp>
        <p:nvSpPr>
          <p:cNvPr id="2" name="1 CuadroTexto"/>
          <p:cNvSpPr txBox="1"/>
          <p:nvPr>
            <p:custDataLst>
              <p:tags r:id="rId3"/>
            </p:custDataLst>
          </p:nvPr>
        </p:nvSpPr>
        <p:spPr>
          <a:xfrm>
            <a:off x="611560" y="1610951"/>
            <a:ext cx="806489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4000" dirty="0"/>
              <a:t>El código </a:t>
            </a:r>
            <a:r>
              <a:rPr lang="es-PE" sz="4000" dirty="0" smtClean="0"/>
              <a:t>es de una clase que representa a un </a:t>
            </a:r>
            <a:r>
              <a:rPr lang="es-PE" sz="4000" dirty="0" err="1" smtClean="0"/>
              <a:t>Stack</a:t>
            </a:r>
            <a:r>
              <a:rPr lang="es-PE" sz="4000" dirty="0" smtClean="0"/>
              <a:t> (Pila) </a:t>
            </a:r>
          </a:p>
          <a:p>
            <a:pPr algn="ctr"/>
            <a:endParaRPr lang="es-PE" sz="4000" dirty="0"/>
          </a:p>
          <a:p>
            <a:pPr algn="ctr"/>
            <a:r>
              <a:rPr lang="es-PE" sz="4000" dirty="0" smtClean="0"/>
              <a:t>La meta es reemplazar el </a:t>
            </a:r>
            <a:r>
              <a:rPr lang="es-PE" sz="4000" dirty="0" err="1" smtClean="0"/>
              <a:t>array</a:t>
            </a:r>
            <a:r>
              <a:rPr lang="es-PE" sz="4000" dirty="0" smtClean="0"/>
              <a:t> simple por una clase especializada en el manejo de colecciones.</a:t>
            </a:r>
            <a:endParaRPr lang="es-PE" sz="40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977554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1 Título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457200" y="162000"/>
            <a:ext cx="8229600" cy="792088"/>
          </a:xfrm>
        </p:spPr>
        <p:txBody>
          <a:bodyPr>
            <a:normAutofit fontScale="90000"/>
          </a:bodyPr>
          <a:lstStyle/>
          <a:p>
            <a:r>
              <a:rPr lang="es-PE" sz="4800" dirty="0" smtClean="0">
                <a:solidFill>
                  <a:srgbClr val="FF0000"/>
                </a:solidFill>
              </a:rPr>
              <a:t>Reglas</a:t>
            </a:r>
            <a:endParaRPr lang="es-PE" sz="4800" dirty="0">
              <a:solidFill>
                <a:srgbClr val="FF0000"/>
              </a:solidFill>
            </a:endParaRPr>
          </a:p>
        </p:txBody>
      </p:sp>
      <p:sp>
        <p:nvSpPr>
          <p:cNvPr id="2" name="1 CuadroTexto"/>
          <p:cNvSpPr txBox="1"/>
          <p:nvPr>
            <p:custDataLst>
              <p:tags r:id="rId3"/>
            </p:custDataLst>
          </p:nvPr>
        </p:nvSpPr>
        <p:spPr>
          <a:xfrm>
            <a:off x="251520" y="908720"/>
            <a:ext cx="86409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3200" dirty="0" smtClean="0"/>
              <a:t>Es un recorrido de un único hoyo</a:t>
            </a:r>
          </a:p>
        </p:txBody>
      </p:sp>
      <p:sp>
        <p:nvSpPr>
          <p:cNvPr id="3" name="2 Rectángulo"/>
          <p:cNvSpPr/>
          <p:nvPr>
            <p:custDataLst>
              <p:tags r:id="rId4"/>
            </p:custDataLst>
          </p:nvPr>
        </p:nvSpPr>
        <p:spPr>
          <a:xfrm>
            <a:off x="251520" y="3515524"/>
            <a:ext cx="864096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PE" sz="3200" dirty="0" smtClean="0"/>
              <a:t>El tiempo de todo el recorrido es de 18 minutos, al finalizar el tiempo el mejor equipo mostrará sus resultados.</a:t>
            </a:r>
            <a:endParaRPr lang="es-PE" sz="32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03984" y="1628800"/>
            <a:ext cx="3736031" cy="18002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05954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1 Título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457200" y="162000"/>
            <a:ext cx="8229600" cy="792088"/>
          </a:xfrm>
        </p:spPr>
        <p:txBody>
          <a:bodyPr>
            <a:normAutofit fontScale="90000"/>
          </a:bodyPr>
          <a:lstStyle/>
          <a:p>
            <a:r>
              <a:rPr lang="es-PE" sz="4800" dirty="0" smtClean="0">
                <a:solidFill>
                  <a:srgbClr val="FF0000"/>
                </a:solidFill>
              </a:rPr>
              <a:t>Listos </a:t>
            </a:r>
            <a:r>
              <a:rPr lang="es-PE" sz="4800" dirty="0">
                <a:solidFill>
                  <a:srgbClr val="FF0000"/>
                </a:solidFill>
              </a:rPr>
              <a:t>P</a:t>
            </a:r>
            <a:r>
              <a:rPr lang="es-PE" sz="4800" dirty="0" smtClean="0">
                <a:solidFill>
                  <a:srgbClr val="FF0000"/>
                </a:solidFill>
              </a:rPr>
              <a:t>ara Comenzar</a:t>
            </a:r>
            <a:endParaRPr lang="es-PE" sz="4800" dirty="0">
              <a:solidFill>
                <a:srgbClr val="FF0000"/>
              </a:solidFill>
            </a:endParaRPr>
          </a:p>
        </p:txBody>
      </p:sp>
      <p:sp>
        <p:nvSpPr>
          <p:cNvPr id="2" name="1 CuadroTexto"/>
          <p:cNvSpPr txBox="1"/>
          <p:nvPr>
            <p:custDataLst>
              <p:tags r:id="rId3"/>
            </p:custDataLst>
          </p:nvPr>
        </p:nvSpPr>
        <p:spPr>
          <a:xfrm>
            <a:off x="251520" y="1208941"/>
            <a:ext cx="864096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es-PE" sz="3200" dirty="0" smtClean="0"/>
              <a:t>Abrir el código inicial en el IDE, asegurarse que compile y todos los </a:t>
            </a:r>
            <a:r>
              <a:rPr lang="es-PE" sz="3200" dirty="0" err="1" smtClean="0"/>
              <a:t>tests</a:t>
            </a:r>
            <a:r>
              <a:rPr lang="es-PE" sz="3200" dirty="0" smtClean="0"/>
              <a:t> pasen.</a:t>
            </a:r>
          </a:p>
          <a:p>
            <a:endParaRPr lang="es-PE" sz="3200" dirty="0"/>
          </a:p>
          <a:p>
            <a:pPr marL="457200" indent="-457200">
              <a:buFont typeface="Arial" pitchFamily="34" charset="0"/>
              <a:buChar char="•"/>
            </a:pPr>
            <a:r>
              <a:rPr lang="es-PE" sz="3200" dirty="0" smtClean="0"/>
              <a:t>No olvidar las actividades de cada rol del equipo.</a:t>
            </a:r>
          </a:p>
          <a:p>
            <a:pPr marL="457200" indent="-457200">
              <a:buFont typeface="Arial" pitchFamily="34" charset="0"/>
              <a:buChar char="•"/>
            </a:pPr>
            <a:endParaRPr lang="es-PE" sz="3200" dirty="0"/>
          </a:p>
          <a:p>
            <a:pPr marL="457200" indent="-457200">
              <a:buFont typeface="Arial" pitchFamily="34" charset="0"/>
              <a:buChar char="•"/>
            </a:pPr>
            <a:r>
              <a:rPr lang="es-PE" sz="3200" dirty="0" smtClean="0"/>
              <a:t>El primer equipo en terminar debe levantar la mano.</a:t>
            </a:r>
          </a:p>
          <a:p>
            <a:pPr marL="457200" indent="-457200">
              <a:buFont typeface="Arial" pitchFamily="34" charset="0"/>
              <a:buChar char="•"/>
            </a:pPr>
            <a:endParaRPr lang="es-PE" sz="3200" dirty="0"/>
          </a:p>
          <a:p>
            <a:pPr marL="457200" indent="-457200">
              <a:buFont typeface="Arial" pitchFamily="34" charset="0"/>
              <a:buChar char="•"/>
            </a:pPr>
            <a:r>
              <a:rPr lang="es-PE" sz="3200" dirty="0" smtClean="0"/>
              <a:t>Tienen 18 minutos para todo el recorrido.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757413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1 Título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457200" y="162000"/>
            <a:ext cx="8229600" cy="792088"/>
          </a:xfrm>
        </p:spPr>
        <p:txBody>
          <a:bodyPr>
            <a:normAutofit fontScale="90000"/>
          </a:bodyPr>
          <a:lstStyle/>
          <a:p>
            <a:r>
              <a:rPr lang="es-PE" sz="4800" dirty="0" err="1" smtClean="0">
                <a:solidFill>
                  <a:srgbClr val="FF0000"/>
                </a:solidFill>
              </a:rPr>
              <a:t>Feedback</a:t>
            </a:r>
            <a:endParaRPr lang="es-PE" sz="4800" dirty="0">
              <a:solidFill>
                <a:srgbClr val="FF0000"/>
              </a:solidFill>
            </a:endParaRPr>
          </a:p>
        </p:txBody>
      </p:sp>
      <p:sp>
        <p:nvSpPr>
          <p:cNvPr id="2" name="1 CuadroTexto"/>
          <p:cNvSpPr txBox="1"/>
          <p:nvPr>
            <p:custDataLst>
              <p:tags r:id="rId3"/>
            </p:custDataLst>
          </p:nvPr>
        </p:nvSpPr>
        <p:spPr>
          <a:xfrm>
            <a:off x="3347864" y="1208941"/>
            <a:ext cx="540060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3200" dirty="0" smtClean="0"/>
              <a:t>Nadie puede pasar por la puerta sin dejar algún tipo de idea, comentario o </a:t>
            </a:r>
            <a:r>
              <a:rPr lang="es-PE" sz="3200" dirty="0" err="1" smtClean="0"/>
              <a:t>feedkback</a:t>
            </a:r>
            <a:r>
              <a:rPr lang="es-PE" sz="3200" dirty="0" smtClean="0"/>
              <a:t>.</a:t>
            </a:r>
          </a:p>
          <a:p>
            <a:pPr algn="ctr"/>
            <a:endParaRPr lang="es-PE" sz="3200" dirty="0"/>
          </a:p>
          <a:p>
            <a:pPr algn="ctr"/>
            <a:r>
              <a:rPr lang="es-PE" sz="3200" dirty="0" smtClean="0"/>
              <a:t>No importa que sea un problema elemental o una carita feliz, deben poner algo en la puerta.</a:t>
            </a:r>
          </a:p>
        </p:txBody>
      </p:sp>
      <p:pic>
        <p:nvPicPr>
          <p:cNvPr id="4" name="3 Imagen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840" y="1556792"/>
            <a:ext cx="2540000" cy="33909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693228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1 Título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457200" y="160885"/>
            <a:ext cx="8229600" cy="792088"/>
          </a:xfrm>
        </p:spPr>
        <p:txBody>
          <a:bodyPr/>
          <a:lstStyle/>
          <a:p>
            <a:r>
              <a:rPr lang="es-PE" dirty="0" smtClean="0">
                <a:solidFill>
                  <a:srgbClr val="FF0000"/>
                </a:solidFill>
              </a:rPr>
              <a:t>Descripción</a:t>
            </a:r>
            <a:endParaRPr lang="es-PE" dirty="0">
              <a:solidFill>
                <a:srgbClr val="FF0000"/>
              </a:solidFill>
            </a:endParaRPr>
          </a:p>
        </p:txBody>
      </p:sp>
      <p:sp>
        <p:nvSpPr>
          <p:cNvPr id="9" name="8 CuadroTexto"/>
          <p:cNvSpPr txBox="1"/>
          <p:nvPr>
            <p:custDataLst>
              <p:tags r:id="rId3"/>
            </p:custDataLst>
          </p:nvPr>
        </p:nvSpPr>
        <p:spPr>
          <a:xfrm>
            <a:off x="294033" y="980728"/>
            <a:ext cx="8568951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3000" dirty="0" smtClean="0">
                <a:solidFill>
                  <a:srgbClr val="00823B"/>
                </a:solidFill>
              </a:rPr>
              <a:t>Es un juego en el cual se utilizan ejercicios de refactorización.</a:t>
            </a:r>
          </a:p>
          <a:p>
            <a:pPr algn="ctr"/>
            <a:endParaRPr lang="es-PE" sz="3000" dirty="0"/>
          </a:p>
          <a:p>
            <a:pPr algn="ctr"/>
            <a:r>
              <a:rPr lang="es-PE" sz="3000" dirty="0" smtClean="0"/>
              <a:t>Se formarán equipos y a cada uno se le dará un código inicial y uno final. </a:t>
            </a:r>
          </a:p>
          <a:p>
            <a:pPr algn="ctr"/>
            <a:endParaRPr lang="es-PE" sz="3000" dirty="0"/>
          </a:p>
          <a:p>
            <a:pPr algn="ctr"/>
            <a:r>
              <a:rPr lang="es-PE" sz="3000" dirty="0" smtClean="0"/>
              <a:t>De </a:t>
            </a:r>
            <a:r>
              <a:rPr lang="es-PE" sz="3000" dirty="0"/>
              <a:t>manera similar al golf, la meta es utilizar la menor cantidad de movimientos </a:t>
            </a:r>
            <a:r>
              <a:rPr lang="es-PE" sz="3000" dirty="0" smtClean="0"/>
              <a:t>para </a:t>
            </a:r>
            <a:r>
              <a:rPr lang="es-PE" sz="3000" dirty="0"/>
              <a:t>llegar del punto inicial al final. </a:t>
            </a:r>
            <a:endParaRPr lang="es-PE" sz="3000" dirty="0" smtClean="0"/>
          </a:p>
          <a:p>
            <a:pPr algn="ctr"/>
            <a:endParaRPr lang="es-PE" sz="3000" dirty="0"/>
          </a:p>
          <a:p>
            <a:pPr algn="ctr"/>
            <a:r>
              <a:rPr lang="es-PE" sz="3000" dirty="0" smtClean="0"/>
              <a:t>Las </a:t>
            </a:r>
            <a:r>
              <a:rPr lang="es-PE" sz="3000" dirty="0"/>
              <a:t>mejores soluciones serán presentadas al resto de los asistentes.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613692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1 Título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457200" y="160885"/>
            <a:ext cx="8229600" cy="792088"/>
          </a:xfrm>
        </p:spPr>
        <p:txBody>
          <a:bodyPr/>
          <a:lstStyle/>
          <a:p>
            <a:r>
              <a:rPr lang="es-PE" dirty="0" smtClean="0">
                <a:solidFill>
                  <a:srgbClr val="FF0000"/>
                </a:solidFill>
              </a:rPr>
              <a:t>Equipo</a:t>
            </a:r>
            <a:endParaRPr lang="es-PE" dirty="0">
              <a:solidFill>
                <a:srgbClr val="FF0000"/>
              </a:solidFill>
            </a:endParaRPr>
          </a:p>
        </p:txBody>
      </p:sp>
      <p:grpSp>
        <p:nvGrpSpPr>
          <p:cNvPr id="7" name="6 Grupo"/>
          <p:cNvGrpSpPr/>
          <p:nvPr>
            <p:custDataLst>
              <p:tags r:id="rId3"/>
            </p:custDataLst>
          </p:nvPr>
        </p:nvGrpSpPr>
        <p:grpSpPr>
          <a:xfrm>
            <a:off x="1274399" y="964684"/>
            <a:ext cx="6661905" cy="4387685"/>
            <a:chOff x="1489586" y="980728"/>
            <a:chExt cx="6661905" cy="4387685"/>
          </a:xfrm>
        </p:grpSpPr>
        <p:pic>
          <p:nvPicPr>
            <p:cNvPr id="5" name="4 Imagen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flipH="1">
              <a:off x="1489586" y="980728"/>
              <a:ext cx="6661905" cy="4387685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6" name="5 CuadroTexto"/>
            <p:cNvSpPr txBox="1"/>
            <p:nvPr/>
          </p:nvSpPr>
          <p:spPr>
            <a:xfrm>
              <a:off x="1852257" y="1696006"/>
              <a:ext cx="124021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PE" sz="3200" b="1" dirty="0" smtClean="0">
                  <a:solidFill>
                    <a:srgbClr val="FFC000"/>
                  </a:solidFill>
                </a:rPr>
                <a:t>Player</a:t>
              </a:r>
              <a:endParaRPr lang="es-PE" sz="3200" b="1" dirty="0">
                <a:solidFill>
                  <a:srgbClr val="FFC000"/>
                </a:solidFill>
              </a:endParaRPr>
            </a:p>
          </p:txBody>
        </p:sp>
        <p:sp>
          <p:nvSpPr>
            <p:cNvPr id="8" name="7 CuadroTexto"/>
            <p:cNvSpPr txBox="1"/>
            <p:nvPr/>
          </p:nvSpPr>
          <p:spPr>
            <a:xfrm>
              <a:off x="6702744" y="1696006"/>
              <a:ext cx="135165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PE" sz="3200" b="1" dirty="0" smtClean="0">
                  <a:solidFill>
                    <a:srgbClr val="FFC000"/>
                  </a:solidFill>
                </a:rPr>
                <a:t>Caddie</a:t>
              </a:r>
              <a:endParaRPr lang="es-PE" sz="3200" b="1" dirty="0">
                <a:solidFill>
                  <a:srgbClr val="FFC000"/>
                </a:solidFill>
              </a:endParaRPr>
            </a:p>
          </p:txBody>
        </p:sp>
      </p:grpSp>
      <p:sp>
        <p:nvSpPr>
          <p:cNvPr id="9" name="8 CuadroTexto"/>
          <p:cNvSpPr txBox="1"/>
          <p:nvPr>
            <p:custDataLst>
              <p:tags r:id="rId4"/>
            </p:custDataLst>
          </p:nvPr>
        </p:nvSpPr>
        <p:spPr>
          <a:xfrm>
            <a:off x="320877" y="5373216"/>
            <a:ext cx="85689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3600" dirty="0" smtClean="0"/>
              <a:t>Cada equipo estará conformado por 2 personas</a:t>
            </a:r>
            <a:endParaRPr lang="es-PE" sz="32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762975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1 Título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457200" y="160885"/>
            <a:ext cx="8229600" cy="792088"/>
          </a:xfrm>
        </p:spPr>
        <p:txBody>
          <a:bodyPr/>
          <a:lstStyle/>
          <a:p>
            <a:r>
              <a:rPr lang="es-PE" dirty="0" smtClean="0">
                <a:solidFill>
                  <a:srgbClr val="FF0000"/>
                </a:solidFill>
              </a:rPr>
              <a:t>Player</a:t>
            </a:r>
            <a:endParaRPr lang="es-PE" dirty="0">
              <a:solidFill>
                <a:srgbClr val="FF0000"/>
              </a:solidFill>
            </a:endParaRPr>
          </a:p>
        </p:txBody>
      </p:sp>
      <p:sp>
        <p:nvSpPr>
          <p:cNvPr id="9" name="8 CuadroTexto"/>
          <p:cNvSpPr txBox="1"/>
          <p:nvPr>
            <p:custDataLst>
              <p:tags r:id="rId3"/>
            </p:custDataLst>
          </p:nvPr>
        </p:nvSpPr>
        <p:spPr>
          <a:xfrm>
            <a:off x="4067944" y="2322746"/>
            <a:ext cx="482453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3600" dirty="0" smtClean="0"/>
              <a:t>Realizar las refactorizaciones utilizando el computador</a:t>
            </a:r>
          </a:p>
        </p:txBody>
      </p:sp>
      <p:pic>
        <p:nvPicPr>
          <p:cNvPr id="2" name="1 Imagen"/>
          <p:cNvPicPr>
            <a:picLocks noChangeAspect="1"/>
          </p:cNvPicPr>
          <p:nvPr>
            <p:custDataLst>
              <p:tags r:id="rId4"/>
            </p:custDataLst>
          </p:nvPr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323527" y="1124744"/>
            <a:ext cx="3708541" cy="489654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2 Rectángulo"/>
          <p:cNvSpPr/>
          <p:nvPr>
            <p:custDataLst>
              <p:tags r:id="rId5"/>
            </p:custDataLst>
          </p:nvPr>
        </p:nvSpPr>
        <p:spPr>
          <a:xfrm>
            <a:off x="4194212" y="5067181"/>
            <a:ext cx="4572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s-PE" sz="2800" dirty="0" smtClean="0">
                <a:solidFill>
                  <a:srgbClr val="00823B"/>
                </a:solidFill>
              </a:rPr>
              <a:t>Además ser el </a:t>
            </a:r>
            <a:r>
              <a:rPr lang="es-PE" sz="2800" i="1" dirty="0" smtClean="0">
                <a:solidFill>
                  <a:srgbClr val="00823B"/>
                </a:solidFill>
              </a:rPr>
              <a:t>DRIVER</a:t>
            </a:r>
            <a:r>
              <a:rPr lang="es-PE" sz="2800" dirty="0" smtClean="0">
                <a:solidFill>
                  <a:srgbClr val="00823B"/>
                </a:solidFill>
              </a:rPr>
              <a:t> del equipo</a:t>
            </a:r>
            <a:endParaRPr lang="es-PE" sz="2800" dirty="0">
              <a:solidFill>
                <a:srgbClr val="00823B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543137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1 Título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457200" y="160885"/>
            <a:ext cx="8229600" cy="792088"/>
          </a:xfrm>
        </p:spPr>
        <p:txBody>
          <a:bodyPr/>
          <a:lstStyle/>
          <a:p>
            <a:r>
              <a:rPr lang="es-PE" dirty="0" smtClean="0">
                <a:solidFill>
                  <a:srgbClr val="FF0000"/>
                </a:solidFill>
              </a:rPr>
              <a:t>Caddie</a:t>
            </a:r>
            <a:endParaRPr lang="es-PE" dirty="0">
              <a:solidFill>
                <a:srgbClr val="FF0000"/>
              </a:solidFill>
            </a:endParaRPr>
          </a:p>
        </p:txBody>
      </p:sp>
      <p:sp>
        <p:nvSpPr>
          <p:cNvPr id="9" name="8 CuadroTexto"/>
          <p:cNvSpPr txBox="1"/>
          <p:nvPr>
            <p:custDataLst>
              <p:tags r:id="rId3"/>
            </p:custDataLst>
          </p:nvPr>
        </p:nvSpPr>
        <p:spPr>
          <a:xfrm>
            <a:off x="3953424" y="1052736"/>
            <a:ext cx="482453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3600" dirty="0" smtClean="0"/>
              <a:t>Registrar el número de movimientos y penalidades cometidas</a:t>
            </a:r>
          </a:p>
          <a:p>
            <a:pPr algn="ctr"/>
            <a:endParaRPr lang="es-PE" sz="3600" dirty="0"/>
          </a:p>
          <a:p>
            <a:pPr algn="ctr"/>
            <a:r>
              <a:rPr lang="es-PE" sz="3600" dirty="0" smtClean="0"/>
              <a:t>Asegurarse que los </a:t>
            </a:r>
            <a:r>
              <a:rPr lang="es-PE" sz="3600" dirty="0" err="1" smtClean="0"/>
              <a:t>tests</a:t>
            </a:r>
            <a:r>
              <a:rPr lang="es-PE" sz="3600" dirty="0" smtClean="0"/>
              <a:t> se ejecuten constantemente</a:t>
            </a:r>
          </a:p>
        </p:txBody>
      </p:sp>
      <p:pic>
        <p:nvPicPr>
          <p:cNvPr id="2" name="1 Imagen"/>
          <p:cNvPicPr>
            <a:picLocks noChangeAspect="1"/>
          </p:cNvPicPr>
          <p:nvPr>
            <p:custDataLst>
              <p:tags r:id="rId4"/>
            </p:custDataLst>
          </p:nvPr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539552" y="980728"/>
            <a:ext cx="3383598" cy="53492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4 Rectángulo"/>
          <p:cNvSpPr/>
          <p:nvPr>
            <p:custDataLst>
              <p:tags r:id="rId5"/>
            </p:custDataLst>
          </p:nvPr>
        </p:nvSpPr>
        <p:spPr>
          <a:xfrm>
            <a:off x="4079692" y="5243948"/>
            <a:ext cx="4572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s-PE" sz="2800" dirty="0" smtClean="0">
                <a:solidFill>
                  <a:srgbClr val="00823B"/>
                </a:solidFill>
              </a:rPr>
              <a:t>Además ser el </a:t>
            </a:r>
            <a:r>
              <a:rPr lang="es-PE" sz="2800" i="1" dirty="0" smtClean="0">
                <a:solidFill>
                  <a:srgbClr val="00823B"/>
                </a:solidFill>
              </a:rPr>
              <a:t>NAVIGATOR </a:t>
            </a:r>
            <a:r>
              <a:rPr lang="es-PE" sz="2800" dirty="0" smtClean="0">
                <a:solidFill>
                  <a:srgbClr val="00823B"/>
                </a:solidFill>
              </a:rPr>
              <a:t>del equipo</a:t>
            </a:r>
            <a:endParaRPr lang="es-PE" sz="2800" dirty="0">
              <a:solidFill>
                <a:srgbClr val="00823B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731772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1 Título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457200" y="160885"/>
            <a:ext cx="8229600" cy="792088"/>
          </a:xfrm>
        </p:spPr>
        <p:txBody>
          <a:bodyPr/>
          <a:lstStyle/>
          <a:p>
            <a:r>
              <a:rPr lang="es-PE" dirty="0" smtClean="0">
                <a:solidFill>
                  <a:srgbClr val="FF0000"/>
                </a:solidFill>
              </a:rPr>
              <a:t>Campo de Juego</a:t>
            </a:r>
            <a:endParaRPr lang="es-PE" dirty="0">
              <a:solidFill>
                <a:srgbClr val="FF0000"/>
              </a:solidFill>
            </a:endParaRPr>
          </a:p>
        </p:txBody>
      </p:sp>
      <p:sp>
        <p:nvSpPr>
          <p:cNvPr id="3" name="2 Rectángulo"/>
          <p:cNvSpPr/>
          <p:nvPr>
            <p:custDataLst>
              <p:tags r:id="rId3"/>
            </p:custDataLst>
          </p:nvPr>
        </p:nvSpPr>
        <p:spPr>
          <a:xfrm>
            <a:off x="3851920" y="1109996"/>
            <a:ext cx="5040560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PE" sz="3600" dirty="0" smtClean="0"/>
              <a:t>Realizaremos 2 juegos diferentes y en cada juego se podrá utilizar C# o Java.</a:t>
            </a:r>
          </a:p>
          <a:p>
            <a:pPr algn="ctr"/>
            <a:endParaRPr lang="es-PE" sz="3600" dirty="0"/>
          </a:p>
          <a:p>
            <a:pPr algn="ctr"/>
            <a:r>
              <a:rPr lang="es-PE" sz="3600" dirty="0" smtClean="0"/>
              <a:t>Cada juego tiene un punto de partida (</a:t>
            </a:r>
            <a:r>
              <a:rPr lang="es-PE" sz="3600" dirty="0" err="1" smtClean="0"/>
              <a:t>Tee</a:t>
            </a:r>
            <a:r>
              <a:rPr lang="es-PE" sz="3600" dirty="0" smtClean="0"/>
              <a:t>) y el objetivo es llegar al punto final (</a:t>
            </a:r>
            <a:r>
              <a:rPr lang="es-PE" sz="3600" dirty="0" err="1" smtClean="0"/>
              <a:t>Hole</a:t>
            </a:r>
            <a:r>
              <a:rPr lang="es-PE" sz="3600" dirty="0" smtClean="0"/>
              <a:t>).</a:t>
            </a:r>
          </a:p>
        </p:txBody>
      </p:sp>
      <p:pic>
        <p:nvPicPr>
          <p:cNvPr id="1031" name="Picture 7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1520" y="1155264"/>
            <a:ext cx="3571875" cy="50673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944141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1 Título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457200" y="160885"/>
            <a:ext cx="8229600" cy="792088"/>
          </a:xfrm>
        </p:spPr>
        <p:txBody>
          <a:bodyPr/>
          <a:lstStyle/>
          <a:p>
            <a:r>
              <a:rPr lang="es-PE" dirty="0" smtClean="0">
                <a:solidFill>
                  <a:srgbClr val="FF0000"/>
                </a:solidFill>
              </a:rPr>
              <a:t>Equipamiento</a:t>
            </a:r>
            <a:endParaRPr lang="es-PE" dirty="0">
              <a:solidFill>
                <a:srgbClr val="FF0000"/>
              </a:solidFill>
            </a:endParaRPr>
          </a:p>
        </p:txBody>
      </p:sp>
      <p:sp>
        <p:nvSpPr>
          <p:cNvPr id="3" name="2 Rectángulo"/>
          <p:cNvSpPr/>
          <p:nvPr>
            <p:custDataLst>
              <p:tags r:id="rId3"/>
            </p:custDataLst>
          </p:nvPr>
        </p:nvSpPr>
        <p:spPr>
          <a:xfrm>
            <a:off x="3203847" y="993506"/>
            <a:ext cx="5760641" cy="55707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39738" indent="-439738">
              <a:buFont typeface="Arial" pitchFamily="34" charset="0"/>
              <a:buChar char="•"/>
              <a:tabLst>
                <a:tab pos="442913" algn="l"/>
              </a:tabLst>
            </a:pPr>
            <a:r>
              <a:rPr lang="es-PE" sz="3600" dirty="0" smtClean="0"/>
              <a:t>Un IDE de su preferencia. </a:t>
            </a:r>
            <a:br>
              <a:rPr lang="es-PE" sz="3600" dirty="0" smtClean="0"/>
            </a:br>
            <a:r>
              <a:rPr lang="es-PE" sz="2800" dirty="0" smtClean="0"/>
              <a:t>(El código se encuentra en VS2010 y Eclipse)</a:t>
            </a:r>
          </a:p>
          <a:p>
            <a:pPr marL="439738" indent="-439738" algn="ctr">
              <a:tabLst>
                <a:tab pos="442913" algn="l"/>
              </a:tabLst>
            </a:pPr>
            <a:r>
              <a:rPr lang="es-PE" sz="2800" dirty="0">
                <a:solidFill>
                  <a:srgbClr val="00823B"/>
                </a:solidFill>
              </a:rPr>
              <a:t>*Recomendación*</a:t>
            </a:r>
            <a:br>
              <a:rPr lang="es-PE" sz="2800" dirty="0">
                <a:solidFill>
                  <a:srgbClr val="00823B"/>
                </a:solidFill>
              </a:rPr>
            </a:br>
            <a:r>
              <a:rPr lang="es-PE" sz="2800" dirty="0">
                <a:solidFill>
                  <a:srgbClr val="00823B"/>
                </a:solidFill>
              </a:rPr>
              <a:t>Si usan VS instalar </a:t>
            </a:r>
            <a:r>
              <a:rPr lang="es-PE" sz="2800" dirty="0" err="1" smtClean="0">
                <a:solidFill>
                  <a:srgbClr val="00823B"/>
                </a:solidFill>
              </a:rPr>
              <a:t>Resharper</a:t>
            </a:r>
            <a:endParaRPr lang="es-PE" sz="2800" dirty="0">
              <a:solidFill>
                <a:srgbClr val="00823B"/>
              </a:solidFill>
            </a:endParaRPr>
          </a:p>
          <a:p>
            <a:pPr marL="439738" indent="-439738">
              <a:buFont typeface="Arial" pitchFamily="34" charset="0"/>
              <a:buChar char="•"/>
              <a:tabLst>
                <a:tab pos="442913" algn="l"/>
              </a:tabLst>
            </a:pPr>
            <a:endParaRPr lang="es-PE" sz="2800" dirty="0" smtClean="0"/>
          </a:p>
          <a:p>
            <a:pPr marL="439738" indent="-439738">
              <a:buFont typeface="Arial" pitchFamily="34" charset="0"/>
              <a:buChar char="•"/>
              <a:tabLst>
                <a:tab pos="442913" algn="l"/>
              </a:tabLst>
            </a:pPr>
            <a:r>
              <a:rPr lang="es-PE" sz="3600" dirty="0"/>
              <a:t>Una hoja donde anotar los puntajes.</a:t>
            </a:r>
          </a:p>
          <a:p>
            <a:pPr marL="439738" indent="-439738">
              <a:buFont typeface="Arial" pitchFamily="34" charset="0"/>
              <a:buChar char="•"/>
              <a:tabLst>
                <a:tab pos="442913" algn="l"/>
              </a:tabLst>
            </a:pPr>
            <a:endParaRPr lang="es-PE" sz="3600" dirty="0"/>
          </a:p>
          <a:p>
            <a:pPr marL="439738" indent="-439738">
              <a:buFont typeface="Arial" pitchFamily="34" charset="0"/>
              <a:buChar char="•"/>
              <a:tabLst>
                <a:tab pos="442913" algn="l"/>
              </a:tabLst>
            </a:pPr>
            <a:r>
              <a:rPr lang="es-PE" sz="3600" dirty="0"/>
              <a:t>El código </a:t>
            </a:r>
            <a:r>
              <a:rPr lang="es-PE" sz="3600" dirty="0" smtClean="0"/>
              <a:t>de </a:t>
            </a:r>
            <a:r>
              <a:rPr lang="es-PE" sz="3600" dirty="0"/>
              <a:t>cada juego en papel.</a:t>
            </a:r>
          </a:p>
        </p:txBody>
      </p:sp>
      <p:pic>
        <p:nvPicPr>
          <p:cNvPr id="17" name="16 Imagen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3528" y="985924"/>
            <a:ext cx="2693786" cy="5580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710147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1 Título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457200" y="160885"/>
            <a:ext cx="8229600" cy="792088"/>
          </a:xfrm>
        </p:spPr>
        <p:txBody>
          <a:bodyPr/>
          <a:lstStyle/>
          <a:p>
            <a:r>
              <a:rPr lang="es-PE" dirty="0" smtClean="0">
                <a:solidFill>
                  <a:srgbClr val="FF0000"/>
                </a:solidFill>
              </a:rPr>
              <a:t>Puntaje</a:t>
            </a:r>
            <a:endParaRPr lang="es-PE" dirty="0">
              <a:solidFill>
                <a:srgbClr val="FF0000"/>
              </a:solidFill>
            </a:endParaRPr>
          </a:p>
        </p:txBody>
      </p:sp>
      <p:sp>
        <p:nvSpPr>
          <p:cNvPr id="2" name="1 CuadroTexto"/>
          <p:cNvSpPr txBox="1"/>
          <p:nvPr>
            <p:custDataLst>
              <p:tags r:id="rId3"/>
            </p:custDataLst>
          </p:nvPr>
        </p:nvSpPr>
        <p:spPr>
          <a:xfrm>
            <a:off x="251520" y="879224"/>
            <a:ext cx="8712968" cy="3862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3500" dirty="0" smtClean="0">
                <a:solidFill>
                  <a:srgbClr val="00823B"/>
                </a:solidFill>
              </a:rPr>
              <a:t>General</a:t>
            </a:r>
          </a:p>
          <a:p>
            <a:r>
              <a:rPr lang="es-PE" sz="3500" dirty="0" smtClean="0"/>
              <a:t>+</a:t>
            </a:r>
            <a:r>
              <a:rPr lang="es-PE" sz="3500" dirty="0"/>
              <a:t>1 </a:t>
            </a:r>
            <a:r>
              <a:rPr lang="es-PE" sz="3500" dirty="0" smtClean="0"/>
              <a:t>Cada refactorización</a:t>
            </a:r>
          </a:p>
          <a:p>
            <a:r>
              <a:rPr lang="es-PE" sz="3500" dirty="0" smtClean="0"/>
              <a:t>+</a:t>
            </a:r>
            <a:r>
              <a:rPr lang="es-PE" sz="3500" dirty="0"/>
              <a:t>1 Copiar + </a:t>
            </a:r>
            <a:r>
              <a:rPr lang="es-PE" sz="3500" dirty="0" smtClean="0"/>
              <a:t>Pegar</a:t>
            </a:r>
          </a:p>
          <a:p>
            <a:r>
              <a:rPr lang="es-PE" sz="3500" dirty="0"/>
              <a:t>+1 </a:t>
            </a:r>
            <a:r>
              <a:rPr lang="es-PE" sz="3500" dirty="0" smtClean="0"/>
              <a:t>Cualquier shortcut </a:t>
            </a:r>
            <a:r>
              <a:rPr lang="es-PE" sz="3500" dirty="0"/>
              <a:t>de edición </a:t>
            </a:r>
            <a:r>
              <a:rPr lang="es-PE" sz="3500" dirty="0" smtClean="0"/>
              <a:t>código</a:t>
            </a:r>
          </a:p>
          <a:p>
            <a:r>
              <a:rPr lang="es-PE" sz="3500" dirty="0" smtClean="0"/>
              <a:t>+0 Revertir (Ctrl + Z)</a:t>
            </a:r>
            <a:endParaRPr lang="es-PE" sz="3500" dirty="0" smtClean="0"/>
          </a:p>
          <a:p>
            <a:pPr marL="633413" indent="-633413"/>
            <a:r>
              <a:rPr lang="es-PE" sz="3500" dirty="0" smtClean="0"/>
              <a:t>+</a:t>
            </a:r>
            <a:r>
              <a:rPr lang="es-PE" sz="3500" dirty="0"/>
              <a:t>0 </a:t>
            </a:r>
            <a:r>
              <a:rPr lang="es-PE" sz="3500" dirty="0" smtClean="0"/>
              <a:t>Dar formato o eliminar líneas en blanco</a:t>
            </a:r>
          </a:p>
          <a:p>
            <a:pPr marL="633413" indent="-633413"/>
            <a:r>
              <a:rPr lang="es-PE" sz="3500" dirty="0" smtClean="0"/>
              <a:t>+0 Cambiar el acceso de los métodos o clases</a:t>
            </a:r>
          </a:p>
        </p:txBody>
      </p:sp>
      <p:sp>
        <p:nvSpPr>
          <p:cNvPr id="3" name="2 Rectángulo"/>
          <p:cNvSpPr/>
          <p:nvPr>
            <p:custDataLst>
              <p:tags r:id="rId4"/>
            </p:custDataLst>
          </p:nvPr>
        </p:nvSpPr>
        <p:spPr>
          <a:xfrm>
            <a:off x="251520" y="4673168"/>
            <a:ext cx="8712968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PE" sz="3500" dirty="0">
                <a:solidFill>
                  <a:srgbClr val="00823B"/>
                </a:solidFill>
              </a:rPr>
              <a:t>Penalidades</a:t>
            </a:r>
          </a:p>
          <a:p>
            <a:r>
              <a:rPr lang="es-PE" sz="3500" dirty="0"/>
              <a:t>+2 Cada línea modificada </a:t>
            </a:r>
            <a:r>
              <a:rPr lang="es-PE" sz="3500" dirty="0" smtClean="0"/>
              <a:t>manualmente</a:t>
            </a:r>
          </a:p>
          <a:p>
            <a:r>
              <a:rPr lang="es-PE" sz="3500" dirty="0" smtClean="0"/>
              <a:t>x2 Cada cambio mientras </a:t>
            </a:r>
            <a:r>
              <a:rPr lang="es-PE" sz="3500" dirty="0"/>
              <a:t>no </a:t>
            </a:r>
            <a:r>
              <a:rPr lang="es-PE" sz="3500" dirty="0" smtClean="0"/>
              <a:t>compile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483099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2XWr3HSZJfLugYrDJ068A5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fZc3oBoAnxWoX42IRwqBfE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XVvCMAYCeCbu18sZOiiTm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KqhQqL9txX1WI3J1OWdG9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DswchU5s1ECePv26aqRq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r2FQ1nCcHgAxzASo6Fh5U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kPcdOpgbndrq1txqTIPOX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zWgapm2iuGnq7iJ2v1TCeY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DiWseLkb9ViHIPENzdWwS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58zoQFMzf6MYbThmbuQb4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8jLHM59CRqthcNTPUEpzF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VJEKwc1sFHhy0fD8THpC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NvbgY3RMHBOfyZrhBBkxC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hLzaDWZHG1EKRlzgmNrfsl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vUHttmzcMuRWn131yWApL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ZDNDbMLI92XAeJ32JFStU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H4RC5S8t1OzJU3GPaNr3k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YNNjYvcVwiQcWJMzGSAG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yhVriMrcMxMBEvBfJ6iNZl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90uPZmUu51RrS53OLUCh6h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hSI7X2B6ytEOPMiuY9hrrg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K3DIKVYXpURJB6RpRTZtn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MnrnsfE6bYvWchebDdguf7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GvOyKu5dU44sIH6pruNoW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4ghwgVsZEQ1TX4jkQazvf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TX3Hn6KpxsMBXZmreF3upf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0HI9N5x3OTRxaidPSOIz7o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YfG4E73kWElduy0UjbxFmN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h04WSBvw0QEXlYejESuDS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pO4dpMeMP8Ctq8I8ErinR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HwlSQDv3HCKlxAgSFcJie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5Hij0xt5xu6EobHoAx3Q1R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kSy6Awd3lvSIiIly8JJ8v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7SysfZez5CH00ZixVxuzp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wtCdVPwLtImaPGrqinHuG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BZMFbIT4XzLbaYLl6vRQ7Q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FSXajEAyvRZsKFy7gdPLq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0yfDZOghJDppRFrYnYLid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6QaPdUBZCvLe6jwlmKcsxw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3ZrrSBbxeMU7bha5DBZVmc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SNNPDIc0KOBXyNb6c5JvR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Tc0IDerxZaJLSWvmvYtXWf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hGohSKmLnQQazD4MxP1L9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zjBhruNQDHXnv7rmPsDZr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pVSrOL96EEiAWXOuhmy5wA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fSI1SWM36LVjHhdmXNDUIO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7ney2pxUt5mZ64FAjSYwd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8cb7WkbZz8aQPcd3TsniIe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ulrzQ0fdZzADN4QbpFoSw5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0w1mGf9L0VwYb2q55mVTX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8hSswppBdvUlaAVXuKqm9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si0xx0H6oQJPrw0fV8RqEI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id20tmiVNkTOoKudIJloH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14QRPa7RbtB2dYEpvW2jhI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rmcath1G0Kdg8c9Dcb4CR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LaLQOcNj5qjvpvCZDA9MA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8tPH6uLOrNx8P0JTKe8Djw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0iaJE5WSHD4oT8zisfwTaJ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0HwdmiQ8d6H8A1pCsPTHF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XDND0cxts5Hta3kAPusXc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Tc0IDerxZaJLSWvmvYtXWf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zjBhruNQDHXnv7rmPsDZr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zjBhruNQDHXnv7rmPsDZr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pVSrOL96EEiAWXOuhmy5wA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7ney2pxUt5mZ64FAjSYwd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8cb7WkbZz8aQPcd3TsniIe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pVSrOL96EEiAWXOuhmy5wA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fZc3oBoAnxWoX42IRwqBfE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7ney2pxUt5mZ64FAjSYwd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8cb7WkbZz8aQPcd3TsniIe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Tc0IDerxZaJLSWvmvYtXWf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zjBhruNQDHXnv7rmPsDZr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zjBhruNQDHXnv7rmPsDZr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zjBhruNQDHXnv7rmPsDZr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Tc0IDerxZaJLSWvmvYtXWf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zjBhruNQDHXnv7rmPsDZr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zjBhruNQDHXnv7rmPsDZr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zjBhruNQDHXnv7rmPsDZr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fSI1SWM36LVjHhdmXNDUIO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UXDjbaKf15rJiHnNmBav96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NgUAA18jSTCdKSqIhEBKD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q6RliRZpeHAKPwJqBvl9d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K2DRGCFCULygoc6kTL8sCY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QXjra7cOmrzbPOJfIgktE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CZ3TZR25puoCfT2RGScql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X9QRUETUIEzOcAGju7zobG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8aDHUGmN4PJ9Vkjnh7kMg2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5NczQdQzrgezuOpc5bFhkF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b1jbH1HonHtM4t1OI0JZ2T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8tPH6uLOrNx8P0JTKe8Djw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sjzItpLRE465QulQ9Xunt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mQuX5296ZHq8KfgumaGoA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oJzHJlvkQhbxXJdvkJIx5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FIK5zFAkH4lRsLoniNBER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GAZvEAh0SdNhYPyJXRckhS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8WdhxgRPWG2pZ4RXDLQKvz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6b6hs7WrUWqxwLxO2oJvKo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kqvciFpyFbEikJbcn77mOg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ssGxqE1KUmyP1bgNKSvL6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ry5qPJr1ZPISEOMzwMSbw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28184</TotalTime>
  <Words>815</Words>
  <Application>Microsoft Macintosh PowerPoint</Application>
  <PresentationFormat>On-screen Show (4:3)</PresentationFormat>
  <Paragraphs>156</Paragraphs>
  <Slides>28</Slides>
  <Notes>28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29" baseType="lpstr">
      <vt:lpstr>Office Theme</vt:lpstr>
      <vt:lpstr>Refactoring GOLF</vt:lpstr>
      <vt:lpstr>Objetivos</vt:lpstr>
      <vt:lpstr>Descripción</vt:lpstr>
      <vt:lpstr>Equipo</vt:lpstr>
      <vt:lpstr>Player</vt:lpstr>
      <vt:lpstr>Caddie</vt:lpstr>
      <vt:lpstr>Campo de Juego</vt:lpstr>
      <vt:lpstr>Equipamiento</vt:lpstr>
      <vt:lpstr>Puntaje</vt:lpstr>
      <vt:lpstr>Equipo Ganador</vt:lpstr>
      <vt:lpstr>Premios</vt:lpstr>
      <vt:lpstr>DEMO</vt:lpstr>
      <vt:lpstr>1st COURSE</vt:lpstr>
      <vt:lpstr>Objetivo</vt:lpstr>
      <vt:lpstr>Descripción</vt:lpstr>
      <vt:lpstr>Reglas</vt:lpstr>
      <vt:lpstr>Listos Para Comenzar</vt:lpstr>
      <vt:lpstr>1st COURSE</vt:lpstr>
      <vt:lpstr>Objetivo Hole 1</vt:lpstr>
      <vt:lpstr>Refactorings Atómicos</vt:lpstr>
      <vt:lpstr>1st COURSE</vt:lpstr>
      <vt:lpstr>1st COURSE</vt:lpstr>
      <vt:lpstr>2nd COURSE</vt:lpstr>
      <vt:lpstr>Objetivo</vt:lpstr>
      <vt:lpstr>Descripción</vt:lpstr>
      <vt:lpstr>Reglas</vt:lpstr>
      <vt:lpstr>Listos Para Comenzar</vt:lpstr>
      <vt:lpstr>Feedback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Angelito</dc:creator>
  <cp:lastModifiedBy>Angel Nuñez</cp:lastModifiedBy>
  <cp:revision>824</cp:revision>
  <dcterms:created xsi:type="dcterms:W3CDTF">2010-05-16T05:09:58Z</dcterms:created>
  <dcterms:modified xsi:type="dcterms:W3CDTF">2014-10-22T23:47:04Z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Google.Documents.Tracking">
    <vt:lpwstr>false</vt:lpwstr>
  </property>
</Properties>
</file>